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376" r:id="rId1"/>
  </p:sldMasterIdLst>
  <p:notesMasterIdLst>
    <p:notesMasterId r:id="rId18"/>
  </p:notesMasterIdLst>
  <p:sldIdLst>
    <p:sldId id="256" r:id="rId2"/>
    <p:sldId id="257" r:id="rId3"/>
    <p:sldId id="258" r:id="rId4"/>
    <p:sldId id="260" r:id="rId5"/>
    <p:sldId id="259" r:id="rId6"/>
    <p:sldId id="261" r:id="rId7"/>
    <p:sldId id="262" r:id="rId8"/>
    <p:sldId id="263" r:id="rId9"/>
    <p:sldId id="264" r:id="rId10"/>
    <p:sldId id="265" r:id="rId11"/>
    <p:sldId id="266" r:id="rId12"/>
    <p:sldId id="271" r:id="rId13"/>
    <p:sldId id="267" r:id="rId14"/>
    <p:sldId id="268" r:id="rId15"/>
    <p:sldId id="269" r:id="rId16"/>
    <p:sldId id="272"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6" d="100"/>
          <a:sy n="96" d="100"/>
        </p:scale>
        <p:origin x="-123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C892CB-1B8C-BD48-A5AE-DFE52D2D5585}" type="datetimeFigureOut">
              <a:rPr lang="en-US" smtClean="0"/>
              <a:t>8/12/16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ABBC40-19C8-B747-80AA-B929B2E76A7F}" type="slidenum">
              <a:rPr lang="en-US" smtClean="0"/>
              <a:t>‹#›</a:t>
            </a:fld>
            <a:endParaRPr lang="en-US"/>
          </a:p>
        </p:txBody>
      </p:sp>
    </p:spTree>
    <p:extLst>
      <p:ext uri="{BB962C8B-B14F-4D97-AF65-F5344CB8AC3E}">
        <p14:creationId xmlns:p14="http://schemas.microsoft.com/office/powerpoint/2010/main" val="27235652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Look at these three students-Anna has received almost 100% on her assignments and has an A. John has received 100% on his assignments, but is missing one, putting him at an F. Beth has scored in the average range on all of her assignments and has a C+. But the real question is...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5" name="Shape 12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1" name="Shape 13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Shape 7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The idea behind Mastery Based Grading is that students demonstrate their proficiency and mastery of different learning objectives. We use the colors Red, Yellow, and Green to show how students are achieving and corellate them with the numbers 1-4. So let’s look at that same class now using Mastery Based Grading.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Let’s take a look at a Basketball Shot Chart. By looking at the statistics, the actual taken and missed shots, we can see exactly where the team needs to improve and where they are doing well. Likewise, this is what Mastery Based Grading does. It allows students, parents, and teachers to see where a student is excelling, and where they have room to improve.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IN a mastery based classroom, students are graded mostly on mastery of their learning objectives. Assignments then become stepping stools for mastery, but are not necessarily proof of mastery. So looking at the class now, we can see that Anna and Beth are struggling with Learning Objective 1, and Beth is still struggling with Learning Objective 3. These students would be given the opportunity to work with teachers to improve and reach proficiency. This can happen even after the class has moved on to other objectives.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r>
              <a:rPr lang="en" sz="1200" dirty="0" smtClean="0"/>
              <a:t>Fort Herriman Junior High</a:t>
            </a:r>
          </a:p>
          <a:p>
            <a:r>
              <a:rPr lang="en" sz="1200" dirty="0" smtClean="0"/>
              <a:t>Copper Mountain Junior High</a:t>
            </a:r>
          </a:p>
          <a:p>
            <a:r>
              <a:rPr lang="en" sz="1200" dirty="0" smtClean="0"/>
              <a:t>Herriman High</a:t>
            </a:r>
            <a:endParaRPr lang="en-US" sz="1200" dirty="0" smtClean="0"/>
          </a:p>
          <a:p>
            <a:r>
              <a:rPr lang="en-US" sz="1200" dirty="0" smtClean="0"/>
              <a:t>Canyons School District</a:t>
            </a:r>
          </a:p>
          <a:p>
            <a:r>
              <a:rPr lang="en-US" sz="1200" dirty="0" smtClean="0"/>
              <a:t>American Leadership Academy</a:t>
            </a:r>
            <a:endParaRPr lang="en" sz="1200" dirty="0" smtClean="0"/>
          </a:p>
          <a:p>
            <a:pPr lvl="0">
              <a:spcBef>
                <a:spcPts val="0"/>
              </a:spcBef>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8ACDB3CC-F982-40F9-8DD6-BCC9AFBF44BD}" type="datetime1">
              <a:rPr lang="en-US" smtClean="0"/>
              <a:pPr/>
              <a:t>8/12/16</a:t>
            </a:fld>
            <a:endParaRPr lang="en-US" dirty="0"/>
          </a:p>
        </p:txBody>
      </p:sp>
      <p:sp>
        <p:nvSpPr>
          <p:cNvPr id="8" name="Slide Number Placeholder 7"/>
          <p:cNvSpPr>
            <a:spLocks noGrp="1"/>
          </p:cNvSpPr>
          <p:nvPr>
            <p:ph type="sldNum" sz="quarter" idx="11"/>
          </p:nvPr>
        </p:nvSpPr>
        <p:spPr/>
        <p:txBody>
          <a:bodyPr/>
          <a:lstStyle/>
          <a:p>
            <a:fld id="{886BB73A-582F-4420-9A14-CB10A2B2E5E8}" type="slidenum">
              <a:rPr lang="en-US" smtClean="0"/>
              <a:t>‹#›</a:t>
            </a:fld>
            <a:endParaRPr lang="en-US"/>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E2322D-2814-0A49-BA43-16A4013E888F}" type="datetimeFigureOut">
              <a:rPr lang="en-US" smtClean="0"/>
              <a:t>8/12/16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BF0017-B9BC-9747-B10C-CAAB213BF19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E2322D-2814-0A49-BA43-16A4013E888F}" type="datetimeFigureOut">
              <a:rPr lang="en-US" smtClean="0"/>
              <a:t>8/12/16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BF0017-B9BC-9747-B10C-CAAB213BF193}"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593367"/>
            <a:ext cx="8520600" cy="7636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536633"/>
            <a:ext cx="8520600" cy="4555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6217621"/>
            <a:ext cx="548700" cy="5248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extLst>
      <p:ext uri="{BB962C8B-B14F-4D97-AF65-F5344CB8AC3E}">
        <p14:creationId xmlns:p14="http://schemas.microsoft.com/office/powerpoint/2010/main" val="2664059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A0E2322D-2814-0A49-BA43-16A4013E888F}" type="datetimeFigureOut">
              <a:rPr lang="en-US" smtClean="0"/>
              <a:t>8/12/16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BF0017-B9BC-9747-B10C-CAAB213BF19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DDAE5B-B07C-441A-8026-C23A427A74DC}" type="datetime1">
              <a:rPr lang="en-US" smtClean="0"/>
              <a:pPr/>
              <a:t>8/12/16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A0E2322D-2814-0A49-BA43-16A4013E888F}" type="datetimeFigureOut">
              <a:rPr lang="en-US" smtClean="0"/>
              <a:t>8/12/16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BF0017-B9BC-9747-B10C-CAAB213BF193}"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A0E2322D-2814-0A49-BA43-16A4013E888F}" type="datetimeFigureOut">
              <a:rPr lang="en-US" smtClean="0"/>
              <a:t>8/12/16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BF0017-B9BC-9747-B10C-CAAB213BF193}"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0E2322D-2814-0A49-BA43-16A4013E888F}" type="datetimeFigureOut">
              <a:rPr lang="en-US" smtClean="0"/>
              <a:t>8/12/16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BF0017-B9BC-9747-B10C-CAAB213BF19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E2322D-2814-0A49-BA43-16A4013E888F}" type="datetimeFigureOut">
              <a:rPr lang="en-US" smtClean="0"/>
              <a:t>8/12/16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BF0017-B9BC-9747-B10C-CAAB213BF19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E2322D-2814-0A49-BA43-16A4013E888F}" type="datetimeFigureOut">
              <a:rPr lang="en-US" smtClean="0"/>
              <a:t>8/12/16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BF0017-B9BC-9747-B10C-CAAB213BF19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E2322D-2814-0A49-BA43-16A4013E888F}" type="datetimeFigureOut">
              <a:rPr lang="en-US" smtClean="0"/>
              <a:t>8/12/16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BF0017-B9BC-9747-B10C-CAAB213BF19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A0E2322D-2814-0A49-BA43-16A4013E888F}" type="datetimeFigureOut">
              <a:rPr lang="en-US" smtClean="0"/>
              <a:t>8/12/16</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C6BF0017-B9BC-9747-B10C-CAAB213BF193}"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377" r:id="rId1"/>
    <p:sldLayoutId id="2147484378" r:id="rId2"/>
    <p:sldLayoutId id="2147484379" r:id="rId3"/>
    <p:sldLayoutId id="2147484380" r:id="rId4"/>
    <p:sldLayoutId id="2147484381" r:id="rId5"/>
    <p:sldLayoutId id="2147484382" r:id="rId6"/>
    <p:sldLayoutId id="2147484383" r:id="rId7"/>
    <p:sldLayoutId id="2147484384" r:id="rId8"/>
    <p:sldLayoutId id="2147484385" r:id="rId9"/>
    <p:sldLayoutId id="2147484386" r:id="rId10"/>
    <p:sldLayoutId id="2147484387" r:id="rId11"/>
    <p:sldLayoutId id="2147484388" r:id="rId12"/>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7581" y="3132290"/>
            <a:ext cx="8038189" cy="1793167"/>
          </a:xfrm>
        </p:spPr>
        <p:txBody>
          <a:bodyPr/>
          <a:lstStyle/>
          <a:p>
            <a:r>
              <a:rPr lang="en-US" dirty="0" smtClean="0"/>
              <a:t>Mastery Based Grading</a:t>
            </a:r>
            <a:endParaRPr lang="en-US" dirty="0"/>
          </a:p>
        </p:txBody>
      </p:sp>
      <p:sp>
        <p:nvSpPr>
          <p:cNvPr id="3" name="Subtitle 2"/>
          <p:cNvSpPr>
            <a:spLocks noGrp="1"/>
          </p:cNvSpPr>
          <p:nvPr>
            <p:ph type="subTitle" idx="1"/>
          </p:nvPr>
        </p:nvSpPr>
        <p:spPr/>
        <p:txBody>
          <a:bodyPr/>
          <a:lstStyle/>
          <a:p>
            <a:r>
              <a:rPr lang="en-US" dirty="0" smtClean="0"/>
              <a:t>The </a:t>
            </a:r>
            <a:r>
              <a:rPr lang="en-US" b="1" u="sng" dirty="0" smtClean="0"/>
              <a:t>Why</a:t>
            </a:r>
            <a:r>
              <a:rPr lang="en-US" b="1" dirty="0" smtClean="0"/>
              <a:t> and the </a:t>
            </a:r>
            <a:r>
              <a:rPr lang="en-US" b="1" u="sng" dirty="0" smtClean="0"/>
              <a:t>How</a:t>
            </a:r>
            <a:endParaRPr lang="en-US" dirty="0"/>
          </a:p>
        </p:txBody>
      </p:sp>
    </p:spTree>
    <p:extLst>
      <p:ext uri="{BB962C8B-B14F-4D97-AF65-F5344CB8AC3E}">
        <p14:creationId xmlns:p14="http://schemas.microsoft.com/office/powerpoint/2010/main" val="11684635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prstGeom prst="rect">
            <a:avLst/>
          </a:prstGeom>
        </p:spPr>
        <p:txBody>
          <a:bodyPr lIns="91425" tIns="91425" rIns="91425" bIns="91425" anchor="t" anchorCtr="0">
            <a:noAutofit/>
          </a:bodyPr>
          <a:lstStyle/>
          <a:p>
            <a:pPr lvl="0">
              <a:spcBef>
                <a:spcPts val="0"/>
              </a:spcBef>
              <a:buNone/>
            </a:pPr>
            <a:r>
              <a:rPr lang="en" dirty="0"/>
              <a:t>What will it change for Parents?</a:t>
            </a:r>
          </a:p>
        </p:txBody>
      </p:sp>
      <p:sp>
        <p:nvSpPr>
          <p:cNvPr id="110" name="Shape 110"/>
          <p:cNvSpPr txBox="1">
            <a:spLocks noGrp="1"/>
          </p:cNvSpPr>
          <p:nvPr>
            <p:ph type="body" idx="1"/>
          </p:nvPr>
        </p:nvSpPr>
        <p:spPr>
          <a:xfrm>
            <a:off x="311700" y="2355511"/>
            <a:ext cx="8520600" cy="3902621"/>
          </a:xfrm>
          <a:prstGeom prst="rect">
            <a:avLst/>
          </a:prstGeom>
        </p:spPr>
        <p:txBody>
          <a:bodyPr lIns="91425" tIns="91425" rIns="91425" bIns="91425" anchor="t" anchorCtr="0">
            <a:noAutofit/>
          </a:bodyPr>
          <a:lstStyle/>
          <a:p>
            <a:pPr marL="685800" indent="-457200"/>
            <a:r>
              <a:rPr lang="en" sz="2800" dirty="0"/>
              <a:t>Your students gradebook for CORE classes will look different.</a:t>
            </a:r>
          </a:p>
          <a:p>
            <a:pPr marL="685800" indent="-457200"/>
            <a:r>
              <a:rPr lang="en" sz="2800" dirty="0"/>
              <a:t>You will now know the specific content that your student is struggling with.</a:t>
            </a:r>
          </a:p>
          <a:p>
            <a:pPr marL="685800" indent="-457200"/>
            <a:r>
              <a:rPr lang="en" sz="2800" dirty="0" smtClean="0"/>
              <a:t>Student</a:t>
            </a:r>
            <a:r>
              <a:rPr lang="en-US" sz="2800" dirty="0" smtClean="0"/>
              <a:t>’</a:t>
            </a:r>
            <a:r>
              <a:rPr lang="en" sz="2800" dirty="0" smtClean="0"/>
              <a:t>s </a:t>
            </a:r>
            <a:r>
              <a:rPr lang="en" sz="2800" dirty="0"/>
              <a:t>motivation may change from keeping track of assignments to mastering concepts and standards. </a:t>
            </a:r>
          </a:p>
        </p:txBody>
      </p:sp>
    </p:spTree>
    <p:extLst>
      <p:ext uri="{BB962C8B-B14F-4D97-AF65-F5344CB8AC3E}">
        <p14:creationId xmlns:p14="http://schemas.microsoft.com/office/powerpoint/2010/main" val="2216928665"/>
      </p:ext>
    </p:extLst>
  </p:cSld>
  <p:clrMapOvr>
    <a:masterClrMapping/>
  </p:clrMapOvr>
  <p:transition xmlns:p14="http://schemas.microsoft.com/office/powerpoint/2010/mai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311700" y="211567"/>
            <a:ext cx="8520600" cy="763600"/>
          </a:xfrm>
          <a:prstGeom prst="rect">
            <a:avLst/>
          </a:prstGeom>
        </p:spPr>
        <p:txBody>
          <a:bodyPr lIns="91425" tIns="91425" rIns="91425" bIns="91425" anchor="t" anchorCtr="0">
            <a:noAutofit/>
          </a:bodyPr>
          <a:lstStyle/>
          <a:p>
            <a:pPr lvl="0">
              <a:spcBef>
                <a:spcPts val="0"/>
              </a:spcBef>
              <a:buNone/>
            </a:pPr>
            <a:r>
              <a:rPr lang="en" dirty="0"/>
              <a:t>What will it look like at ELA? </a:t>
            </a:r>
          </a:p>
        </p:txBody>
      </p:sp>
      <p:sp>
        <p:nvSpPr>
          <p:cNvPr id="116" name="Shape 116"/>
          <p:cNvSpPr txBox="1">
            <a:spLocks noGrp="1"/>
          </p:cNvSpPr>
          <p:nvPr>
            <p:ph type="body" idx="1"/>
          </p:nvPr>
        </p:nvSpPr>
        <p:spPr>
          <a:xfrm>
            <a:off x="178750" y="1959577"/>
            <a:ext cx="8965250" cy="4898423"/>
          </a:xfrm>
          <a:prstGeom prst="rect">
            <a:avLst/>
          </a:prstGeom>
        </p:spPr>
        <p:txBody>
          <a:bodyPr lIns="91425" tIns="91425" rIns="91425" bIns="91425" anchor="t" anchorCtr="0">
            <a:noAutofit/>
          </a:bodyPr>
          <a:lstStyle/>
          <a:p>
            <a:pPr marL="571500">
              <a:lnSpc>
                <a:spcPct val="140000"/>
              </a:lnSpc>
              <a:buClr>
                <a:srgbClr val="5E696C"/>
              </a:buClr>
            </a:pPr>
            <a:r>
              <a:rPr lang="en" sz="2800" dirty="0">
                <a:solidFill>
                  <a:srgbClr val="5E696C"/>
                </a:solidFill>
                <a:ea typeface="Lato"/>
                <a:cs typeface="Lato"/>
                <a:sym typeface="Lato"/>
              </a:rPr>
              <a:t>Implemented in Core subjects: Math, Language Arts, Science, and History grades 7-9</a:t>
            </a:r>
          </a:p>
          <a:p>
            <a:pPr marL="571500">
              <a:lnSpc>
                <a:spcPct val="140000"/>
              </a:lnSpc>
              <a:buClr>
                <a:srgbClr val="5E696C"/>
              </a:buClr>
            </a:pPr>
            <a:r>
              <a:rPr lang="en" sz="2800" dirty="0">
                <a:solidFill>
                  <a:srgbClr val="5E696C"/>
                </a:solidFill>
                <a:ea typeface="Lato"/>
                <a:cs typeface="Lato"/>
                <a:sym typeface="Lato"/>
              </a:rPr>
              <a:t>Each class will combine core into learning objective groups</a:t>
            </a:r>
          </a:p>
          <a:p>
            <a:pPr marL="571500">
              <a:lnSpc>
                <a:spcPct val="140000"/>
              </a:lnSpc>
              <a:buClr>
                <a:srgbClr val="5E696C"/>
              </a:buClr>
            </a:pPr>
            <a:r>
              <a:rPr lang="en" sz="2800" dirty="0">
                <a:solidFill>
                  <a:srgbClr val="5E696C"/>
                </a:solidFill>
                <a:ea typeface="Lato"/>
                <a:cs typeface="Lato"/>
                <a:sym typeface="Lato"/>
              </a:rPr>
              <a:t>Students will have an evaluation every couple of weeks based off of that learning objective group. </a:t>
            </a:r>
          </a:p>
          <a:p>
            <a:pPr marL="457200" lvl="0" indent="-228600" rtl="0">
              <a:spcBef>
                <a:spcPts val="0"/>
              </a:spcBef>
              <a:buClr>
                <a:srgbClr val="5E696C"/>
              </a:buClr>
              <a:buFont typeface="Lato"/>
              <a:buAutoNum type="arabicPeriod"/>
            </a:pPr>
            <a:endParaRPr lang="en" sz="1400" dirty="0">
              <a:solidFill>
                <a:srgbClr val="5E696C"/>
              </a:solidFill>
              <a:ea typeface="Lato"/>
              <a:cs typeface="Lato"/>
              <a:sym typeface="Lato"/>
            </a:endParaRPr>
          </a:p>
          <a:p>
            <a:pPr lvl="0" rtl="0">
              <a:spcBef>
                <a:spcPts val="0"/>
              </a:spcBef>
              <a:buNone/>
            </a:pPr>
            <a:endParaRPr sz="2000" dirty="0" smtClean="0">
              <a:solidFill>
                <a:srgbClr val="5E696C"/>
              </a:solidFill>
              <a:ea typeface="Lato"/>
              <a:cs typeface="Lato"/>
              <a:sym typeface="Lato"/>
            </a:endParaRPr>
          </a:p>
          <a:p>
            <a:pPr lvl="0" rtl="0">
              <a:spcBef>
                <a:spcPts val="0"/>
              </a:spcBef>
              <a:buNone/>
            </a:pPr>
            <a:endParaRPr sz="2000" dirty="0">
              <a:solidFill>
                <a:srgbClr val="5E696C"/>
              </a:solidFill>
              <a:ea typeface="Lato"/>
              <a:cs typeface="Lato"/>
              <a:sym typeface="Lato"/>
            </a:endParaRPr>
          </a:p>
          <a:p>
            <a:pPr lvl="0">
              <a:spcBef>
                <a:spcPts val="0"/>
              </a:spcBef>
              <a:buNone/>
            </a:pPr>
            <a:endParaRPr sz="2000" dirty="0">
              <a:solidFill>
                <a:srgbClr val="5E696C"/>
              </a:solidFill>
              <a:ea typeface="Lato"/>
              <a:cs typeface="Lato"/>
              <a:sym typeface="Lato"/>
            </a:endParaRPr>
          </a:p>
        </p:txBody>
      </p:sp>
    </p:spTree>
    <p:extLst>
      <p:ext uri="{BB962C8B-B14F-4D97-AF65-F5344CB8AC3E}">
        <p14:creationId xmlns:p14="http://schemas.microsoft.com/office/powerpoint/2010/main" val="2263999492"/>
      </p:ext>
    </p:extLst>
  </p:cSld>
  <p:clrMapOvr>
    <a:masterClrMapping/>
  </p:clrMapOvr>
  <p:transition xmlns:p14="http://schemas.microsoft.com/office/powerpoint/2010/mai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311700" y="211567"/>
            <a:ext cx="8520600" cy="763600"/>
          </a:xfrm>
          <a:prstGeom prst="rect">
            <a:avLst/>
          </a:prstGeom>
        </p:spPr>
        <p:txBody>
          <a:bodyPr lIns="91425" tIns="91425" rIns="91425" bIns="91425" anchor="t" anchorCtr="0">
            <a:noAutofit/>
          </a:bodyPr>
          <a:lstStyle/>
          <a:p>
            <a:pPr lvl="0">
              <a:spcBef>
                <a:spcPts val="0"/>
              </a:spcBef>
              <a:buNone/>
            </a:pPr>
            <a:r>
              <a:rPr lang="en" dirty="0"/>
              <a:t>What will it look like at ELA? </a:t>
            </a:r>
          </a:p>
        </p:txBody>
      </p:sp>
      <p:sp>
        <p:nvSpPr>
          <p:cNvPr id="116" name="Shape 116"/>
          <p:cNvSpPr txBox="1">
            <a:spLocks noGrp="1"/>
          </p:cNvSpPr>
          <p:nvPr>
            <p:ph type="body" idx="1"/>
          </p:nvPr>
        </p:nvSpPr>
        <p:spPr>
          <a:xfrm>
            <a:off x="178750" y="1959577"/>
            <a:ext cx="8520600" cy="4898423"/>
          </a:xfrm>
          <a:prstGeom prst="rect">
            <a:avLst/>
          </a:prstGeom>
        </p:spPr>
        <p:txBody>
          <a:bodyPr lIns="91425" tIns="91425" rIns="91425" bIns="91425" anchor="t" anchorCtr="0">
            <a:noAutofit/>
          </a:bodyPr>
          <a:lstStyle/>
          <a:p>
            <a:pPr marL="571500">
              <a:lnSpc>
                <a:spcPct val="130000"/>
              </a:lnSpc>
              <a:buClr>
                <a:srgbClr val="5E696C"/>
              </a:buClr>
            </a:pPr>
            <a:r>
              <a:rPr lang="en" sz="2000" dirty="0" smtClean="0">
                <a:solidFill>
                  <a:srgbClr val="5E696C"/>
                </a:solidFill>
                <a:ea typeface="Lato"/>
                <a:cs typeface="Lato"/>
                <a:sym typeface="Lato"/>
              </a:rPr>
              <a:t>Students </a:t>
            </a:r>
            <a:r>
              <a:rPr lang="en" sz="2000" dirty="0">
                <a:solidFill>
                  <a:srgbClr val="5E696C"/>
                </a:solidFill>
                <a:ea typeface="Lato"/>
                <a:cs typeface="Lato"/>
                <a:sym typeface="Lato"/>
              </a:rPr>
              <a:t>need to achieve 80% to achieve a 3 (proficiency) and correctly answer an application evaluation to achieve a 4. </a:t>
            </a:r>
          </a:p>
          <a:p>
            <a:pPr marL="571500">
              <a:lnSpc>
                <a:spcPct val="130000"/>
              </a:lnSpc>
              <a:buClr>
                <a:srgbClr val="5E696C"/>
              </a:buClr>
            </a:pPr>
            <a:r>
              <a:rPr lang="en" sz="2000" dirty="0">
                <a:solidFill>
                  <a:srgbClr val="5E696C"/>
                </a:solidFill>
                <a:ea typeface="Lato"/>
                <a:cs typeface="Lato"/>
                <a:sym typeface="Lato"/>
              </a:rPr>
              <a:t>Students who do not receive mastery (3 or 4) will receive an “M” so that the evaluation shows as missing until they have achieved </a:t>
            </a:r>
            <a:r>
              <a:rPr lang="en-US" sz="2000" dirty="0" smtClean="0">
                <a:solidFill>
                  <a:srgbClr val="5E696C"/>
                </a:solidFill>
                <a:ea typeface="Lato"/>
                <a:cs typeface="Lato"/>
                <a:sym typeface="Lato"/>
              </a:rPr>
              <a:t>proficiency</a:t>
            </a:r>
            <a:r>
              <a:rPr lang="en" sz="2000" dirty="0" smtClean="0">
                <a:solidFill>
                  <a:srgbClr val="5E696C"/>
                </a:solidFill>
                <a:ea typeface="Lato"/>
                <a:cs typeface="Lato"/>
                <a:sym typeface="Lato"/>
              </a:rPr>
              <a:t>. </a:t>
            </a:r>
            <a:r>
              <a:rPr lang="en" sz="2000" dirty="0">
                <a:solidFill>
                  <a:srgbClr val="5E696C"/>
                </a:solidFill>
                <a:ea typeface="Lato"/>
                <a:cs typeface="Lato"/>
                <a:sym typeface="Lato"/>
              </a:rPr>
              <a:t>They will then attend RISE time and have the opportunity to meet with the necessary teachers and work towards </a:t>
            </a:r>
            <a:r>
              <a:rPr lang="en-US" sz="2000" dirty="0" smtClean="0">
                <a:solidFill>
                  <a:srgbClr val="5E696C"/>
                </a:solidFill>
                <a:ea typeface="Lato"/>
                <a:cs typeface="Lato"/>
                <a:sym typeface="Lato"/>
              </a:rPr>
              <a:t>proficiency</a:t>
            </a:r>
            <a:r>
              <a:rPr lang="en" sz="2000" dirty="0" smtClean="0">
                <a:solidFill>
                  <a:srgbClr val="5E696C"/>
                </a:solidFill>
                <a:ea typeface="Lato"/>
                <a:cs typeface="Lato"/>
                <a:sym typeface="Lato"/>
              </a:rPr>
              <a:t>. </a:t>
            </a:r>
            <a:endParaRPr lang="en" sz="2000" dirty="0">
              <a:solidFill>
                <a:srgbClr val="5E696C"/>
              </a:solidFill>
              <a:ea typeface="Lato"/>
              <a:cs typeface="Lato"/>
              <a:sym typeface="Lato"/>
            </a:endParaRPr>
          </a:p>
          <a:p>
            <a:pPr marL="971550" lvl="1">
              <a:lnSpc>
                <a:spcPct val="130000"/>
              </a:lnSpc>
              <a:buClr>
                <a:srgbClr val="5E696C"/>
              </a:buClr>
            </a:pPr>
            <a:r>
              <a:rPr lang="en" dirty="0">
                <a:solidFill>
                  <a:srgbClr val="5E696C"/>
                </a:solidFill>
                <a:ea typeface="Lato"/>
                <a:cs typeface="Lato"/>
                <a:sym typeface="Lato"/>
              </a:rPr>
              <a:t>All services and accommodations will continue for students with IEPs, 504 plans, or limited English proficiency. Students are evaluated according to the goals of individual plans.</a:t>
            </a:r>
          </a:p>
          <a:p>
            <a:pPr lvl="0" rtl="0">
              <a:spcBef>
                <a:spcPts val="0"/>
              </a:spcBef>
              <a:buNone/>
            </a:pPr>
            <a:endParaRPr sz="2000" dirty="0" smtClean="0">
              <a:solidFill>
                <a:srgbClr val="5E696C"/>
              </a:solidFill>
              <a:ea typeface="Lato"/>
              <a:cs typeface="Lato"/>
              <a:sym typeface="Lato"/>
            </a:endParaRPr>
          </a:p>
          <a:p>
            <a:pPr lvl="0" rtl="0">
              <a:spcBef>
                <a:spcPts val="0"/>
              </a:spcBef>
              <a:buNone/>
            </a:pPr>
            <a:endParaRPr sz="2000" dirty="0">
              <a:solidFill>
                <a:srgbClr val="5E696C"/>
              </a:solidFill>
              <a:ea typeface="Lato"/>
              <a:cs typeface="Lato"/>
              <a:sym typeface="Lato"/>
            </a:endParaRPr>
          </a:p>
          <a:p>
            <a:pPr lvl="0">
              <a:spcBef>
                <a:spcPts val="0"/>
              </a:spcBef>
              <a:buNone/>
            </a:pPr>
            <a:endParaRPr sz="2000" dirty="0">
              <a:solidFill>
                <a:srgbClr val="5E696C"/>
              </a:solidFill>
              <a:ea typeface="Lato"/>
              <a:cs typeface="Lato"/>
              <a:sym typeface="Lato"/>
            </a:endParaRPr>
          </a:p>
        </p:txBody>
      </p:sp>
    </p:spTree>
    <p:extLst>
      <p:ext uri="{BB962C8B-B14F-4D97-AF65-F5344CB8AC3E}">
        <p14:creationId xmlns:p14="http://schemas.microsoft.com/office/powerpoint/2010/main" val="201330409"/>
      </p:ext>
    </p:extLst>
  </p:cSld>
  <p:clrMapOvr>
    <a:masterClrMapping/>
  </p:clrMapOvr>
  <p:transition xmlns:p14="http://schemas.microsoft.com/office/powerpoint/2010/mai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prstGeom prst="rect">
            <a:avLst/>
          </a:prstGeom>
        </p:spPr>
        <p:txBody>
          <a:bodyPr lIns="91425" tIns="91425" rIns="91425" bIns="91425" anchor="t" anchorCtr="0">
            <a:noAutofit/>
          </a:bodyPr>
          <a:lstStyle/>
          <a:p>
            <a:pPr lvl="0">
              <a:spcBef>
                <a:spcPts val="0"/>
              </a:spcBef>
              <a:buNone/>
            </a:pPr>
            <a:r>
              <a:rPr lang="en" dirty="0"/>
              <a:t>RISE Time! </a:t>
            </a:r>
          </a:p>
        </p:txBody>
      </p:sp>
      <p:sp>
        <p:nvSpPr>
          <p:cNvPr id="122" name="Shape 122"/>
          <p:cNvSpPr txBox="1">
            <a:spLocks noGrp="1"/>
          </p:cNvSpPr>
          <p:nvPr>
            <p:ph type="body" idx="1"/>
          </p:nvPr>
        </p:nvSpPr>
        <p:spPr>
          <a:prstGeom prst="rect">
            <a:avLst/>
          </a:prstGeom>
        </p:spPr>
        <p:txBody>
          <a:bodyPr lIns="91425" tIns="91425" rIns="91425" bIns="91425" anchor="t" anchorCtr="0">
            <a:noAutofit/>
          </a:bodyPr>
          <a:lstStyle/>
          <a:p>
            <a:pPr marL="685800" indent="-457200"/>
            <a:r>
              <a:rPr lang="en" sz="2800" dirty="0"/>
              <a:t>RISE Time will be held almost weekly</a:t>
            </a:r>
          </a:p>
          <a:p>
            <a:pPr marL="685800" indent="-457200"/>
            <a:r>
              <a:rPr lang="en" sz="2800" dirty="0"/>
              <a:t>Students who have “M”s will have the time to work in smaller groups with those teachers to work on Mastery and redo Evaluations.</a:t>
            </a:r>
          </a:p>
          <a:p>
            <a:pPr marL="685800" indent="-457200"/>
            <a:r>
              <a:rPr lang="en" sz="2800" dirty="0"/>
              <a:t>Students with no missing Evaluations will be able to attend an Enrichment activity:</a:t>
            </a:r>
          </a:p>
          <a:p>
            <a:pPr marL="1028700" lvl="1" indent="-342900"/>
            <a:r>
              <a:rPr lang="en" sz="2000" dirty="0"/>
              <a:t>NJHS Peer Tutoring for students who want to push past proficiency and towards mastery</a:t>
            </a:r>
          </a:p>
          <a:p>
            <a:pPr marL="1028700" lvl="1" indent="-342900"/>
            <a:r>
              <a:rPr lang="en" sz="2000" dirty="0"/>
              <a:t>Service activities</a:t>
            </a:r>
          </a:p>
          <a:p>
            <a:pPr marL="1028700" lvl="1" indent="-342900"/>
            <a:r>
              <a:rPr lang="en" sz="2000" dirty="0"/>
              <a:t>Movement based activities</a:t>
            </a:r>
          </a:p>
          <a:p>
            <a:pPr marL="1028700" lvl="1" indent="-342900"/>
            <a:r>
              <a:rPr lang="en" sz="2000" dirty="0"/>
              <a:t>Guest Speakers </a:t>
            </a:r>
          </a:p>
        </p:txBody>
      </p:sp>
    </p:spTree>
    <p:extLst>
      <p:ext uri="{BB962C8B-B14F-4D97-AF65-F5344CB8AC3E}">
        <p14:creationId xmlns:p14="http://schemas.microsoft.com/office/powerpoint/2010/main" val="1900809638"/>
      </p:ext>
    </p:extLst>
  </p:cSld>
  <p:clrMapOvr>
    <a:masterClrMapping/>
  </p:clrMapOvr>
  <p:transition xmlns:p14="http://schemas.microsoft.com/office/powerpoint/2010/mai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329302" y="1334183"/>
            <a:ext cx="3446932" cy="4052442"/>
          </a:xfrm>
          <a:prstGeom prst="rect">
            <a:avLst/>
          </a:prstGeom>
        </p:spPr>
        <p:txBody>
          <a:bodyPr lIns="91425" tIns="91425" rIns="91425" bIns="91425" anchor="t" anchorCtr="0">
            <a:noAutofit/>
          </a:bodyPr>
          <a:lstStyle/>
          <a:p>
            <a:pPr lvl="0">
              <a:spcBef>
                <a:spcPts val="0"/>
              </a:spcBef>
              <a:buNone/>
            </a:pPr>
            <a:r>
              <a:rPr lang="en" sz="4800" dirty="0"/>
              <a:t>Adjusted Grading Scale for Core Classes</a:t>
            </a:r>
          </a:p>
        </p:txBody>
      </p:sp>
      <p:graphicFrame>
        <p:nvGraphicFramePr>
          <p:cNvPr id="128" name="Shape 128"/>
          <p:cNvGraphicFramePr/>
          <p:nvPr>
            <p:extLst>
              <p:ext uri="{D42A27DB-BD31-4B8C-83A1-F6EECF244321}">
                <p14:modId xmlns:p14="http://schemas.microsoft.com/office/powerpoint/2010/main" val="2452586994"/>
              </p:ext>
            </p:extLst>
          </p:nvPr>
        </p:nvGraphicFramePr>
        <p:xfrm>
          <a:off x="4046349" y="16712"/>
          <a:ext cx="3349225" cy="6705782"/>
        </p:xfrm>
        <a:graphic>
          <a:graphicData uri="http://schemas.openxmlformats.org/drawingml/2006/table">
            <a:tbl>
              <a:tblPr firstRow="1" bandRow="1">
                <a:noFill/>
              </a:tblPr>
              <a:tblGrid>
                <a:gridCol w="1679200"/>
                <a:gridCol w="1670025"/>
              </a:tblGrid>
              <a:tr h="853453">
                <a:tc>
                  <a:txBody>
                    <a:bodyPr/>
                    <a:lstStyle/>
                    <a:p>
                      <a:pPr marL="0" marR="0" lvl="0" indent="0" algn="l" rtl="0">
                        <a:lnSpc>
                          <a:spcPct val="100000"/>
                        </a:lnSpc>
                        <a:spcBef>
                          <a:spcPts val="0"/>
                        </a:spcBef>
                        <a:spcAft>
                          <a:spcPts val="0"/>
                        </a:spcAft>
                        <a:buClr>
                          <a:srgbClr val="000000"/>
                        </a:buClr>
                        <a:buSzPct val="25000"/>
                        <a:buFont typeface="Garamond"/>
                        <a:buNone/>
                      </a:pPr>
                      <a:r>
                        <a:rPr lang="en" sz="2400" u="none" strike="noStrike" cap="none"/>
                        <a:t>Letter grade</a:t>
                      </a:r>
                    </a:p>
                  </a:txBody>
                  <a:tcPr marL="91450" marR="91450" marT="60967" marB="60967">
                    <a:solidFill>
                      <a:srgbClr val="F55E61"/>
                    </a:solidFill>
                  </a:tcPr>
                </a:tc>
                <a:tc>
                  <a:txBody>
                    <a:bodyPr/>
                    <a:lstStyle/>
                    <a:p>
                      <a:pPr marL="0" marR="0" lvl="0" indent="0" algn="l" rtl="0">
                        <a:spcBef>
                          <a:spcPts val="0"/>
                        </a:spcBef>
                        <a:buSzPct val="25000"/>
                        <a:buNone/>
                      </a:pPr>
                      <a:r>
                        <a:rPr lang="en" sz="2400" u="none" strike="noStrike" cap="none"/>
                        <a:t>Percentage range</a:t>
                      </a:r>
                    </a:p>
                  </a:txBody>
                  <a:tcPr marL="91450" marR="91450" marT="60967" marB="60967">
                    <a:solidFill>
                      <a:srgbClr val="F55E61"/>
                    </a:solidFill>
                  </a:tcPr>
                </a:tc>
              </a:tr>
              <a:tr h="487693">
                <a:tc>
                  <a:txBody>
                    <a:bodyPr/>
                    <a:lstStyle/>
                    <a:p>
                      <a:pPr marL="0" marR="0" lvl="0" indent="0" algn="l" rtl="0">
                        <a:spcBef>
                          <a:spcPts val="0"/>
                        </a:spcBef>
                        <a:buSzPct val="25000"/>
                        <a:buNone/>
                      </a:pPr>
                      <a:r>
                        <a:rPr lang="en" sz="2400"/>
                        <a:t>A</a:t>
                      </a:r>
                    </a:p>
                  </a:txBody>
                  <a:tcPr marL="91450" marR="91450" marT="60967" marB="60967"/>
                </a:tc>
                <a:tc>
                  <a:txBody>
                    <a:bodyPr/>
                    <a:lstStyle/>
                    <a:p>
                      <a:pPr marL="0" marR="0" lvl="0" indent="0" algn="l" rtl="0">
                        <a:spcBef>
                          <a:spcPts val="0"/>
                        </a:spcBef>
                        <a:buSzPct val="25000"/>
                        <a:buNone/>
                      </a:pPr>
                      <a:r>
                        <a:rPr lang="en" sz="2400" dirty="0"/>
                        <a:t>93.8-100</a:t>
                      </a:r>
                    </a:p>
                  </a:txBody>
                  <a:tcPr marL="91450" marR="91450" marT="60967" marB="60967"/>
                </a:tc>
              </a:tr>
              <a:tr h="487693">
                <a:tc>
                  <a:txBody>
                    <a:bodyPr/>
                    <a:lstStyle/>
                    <a:p>
                      <a:pPr marL="0" marR="0" lvl="0" indent="0" algn="l" rtl="0">
                        <a:spcBef>
                          <a:spcPts val="0"/>
                        </a:spcBef>
                        <a:buSzPct val="25000"/>
                        <a:buNone/>
                      </a:pPr>
                      <a:r>
                        <a:rPr lang="en" sz="2400"/>
                        <a:t>A-</a:t>
                      </a:r>
                    </a:p>
                  </a:txBody>
                  <a:tcPr marL="91450" marR="91450" marT="60967" marB="60967"/>
                </a:tc>
                <a:tc>
                  <a:txBody>
                    <a:bodyPr/>
                    <a:lstStyle/>
                    <a:p>
                      <a:pPr marL="0" marR="0" lvl="0" indent="0" algn="l" rtl="0">
                        <a:spcBef>
                          <a:spcPts val="0"/>
                        </a:spcBef>
                        <a:buSzPct val="25000"/>
                        <a:buNone/>
                      </a:pPr>
                      <a:r>
                        <a:rPr lang="en" sz="2400"/>
                        <a:t>87.5-93.7</a:t>
                      </a:r>
                    </a:p>
                  </a:txBody>
                  <a:tcPr marL="91450" marR="91450" marT="60967" marB="60967"/>
                </a:tc>
              </a:tr>
              <a:tr h="487693">
                <a:tc>
                  <a:txBody>
                    <a:bodyPr/>
                    <a:lstStyle/>
                    <a:p>
                      <a:pPr marL="0" marR="0" lvl="0" indent="0" algn="l" rtl="0">
                        <a:spcBef>
                          <a:spcPts val="0"/>
                        </a:spcBef>
                        <a:buSzPct val="25000"/>
                        <a:buNone/>
                      </a:pPr>
                      <a:r>
                        <a:rPr lang="en" sz="2400"/>
                        <a:t>B+</a:t>
                      </a:r>
                    </a:p>
                  </a:txBody>
                  <a:tcPr marL="91450" marR="91450" marT="60967" marB="60967"/>
                </a:tc>
                <a:tc>
                  <a:txBody>
                    <a:bodyPr/>
                    <a:lstStyle/>
                    <a:p>
                      <a:pPr marL="0" marR="0" lvl="0" indent="0" algn="l" rtl="0">
                        <a:spcBef>
                          <a:spcPts val="0"/>
                        </a:spcBef>
                        <a:buSzPct val="25000"/>
                        <a:buNone/>
                      </a:pPr>
                      <a:r>
                        <a:rPr lang="en" sz="2400"/>
                        <a:t>81.3-87.4</a:t>
                      </a:r>
                    </a:p>
                  </a:txBody>
                  <a:tcPr marL="91450" marR="91450" marT="60967" marB="60967"/>
                </a:tc>
              </a:tr>
              <a:tr h="487693">
                <a:tc>
                  <a:txBody>
                    <a:bodyPr/>
                    <a:lstStyle/>
                    <a:p>
                      <a:pPr marL="0" marR="0" lvl="0" indent="0" algn="l" rtl="0">
                        <a:spcBef>
                          <a:spcPts val="0"/>
                        </a:spcBef>
                        <a:buSzPct val="25000"/>
                        <a:buNone/>
                      </a:pPr>
                      <a:r>
                        <a:rPr lang="en" sz="2400"/>
                        <a:t>B</a:t>
                      </a:r>
                    </a:p>
                  </a:txBody>
                  <a:tcPr marL="91450" marR="91450" marT="60967" marB="60967"/>
                </a:tc>
                <a:tc>
                  <a:txBody>
                    <a:bodyPr/>
                    <a:lstStyle/>
                    <a:p>
                      <a:pPr marL="0" marR="0" lvl="0" indent="0" algn="l" rtl="0">
                        <a:spcBef>
                          <a:spcPts val="0"/>
                        </a:spcBef>
                        <a:buSzPct val="25000"/>
                        <a:buNone/>
                      </a:pPr>
                      <a:r>
                        <a:rPr lang="en" sz="2400"/>
                        <a:t>75.0-81.2</a:t>
                      </a:r>
                    </a:p>
                  </a:txBody>
                  <a:tcPr marL="91450" marR="91450" marT="60967" marB="60967"/>
                </a:tc>
              </a:tr>
              <a:tr h="487693">
                <a:tc>
                  <a:txBody>
                    <a:bodyPr/>
                    <a:lstStyle/>
                    <a:p>
                      <a:pPr marL="0" marR="0" lvl="0" indent="0" algn="l" rtl="0">
                        <a:spcBef>
                          <a:spcPts val="0"/>
                        </a:spcBef>
                        <a:buSzPct val="25000"/>
                        <a:buNone/>
                      </a:pPr>
                      <a:r>
                        <a:rPr lang="en" sz="2400"/>
                        <a:t>B-</a:t>
                      </a:r>
                    </a:p>
                  </a:txBody>
                  <a:tcPr marL="91450" marR="91450" marT="60967" marB="60967"/>
                </a:tc>
                <a:tc>
                  <a:txBody>
                    <a:bodyPr/>
                    <a:lstStyle/>
                    <a:p>
                      <a:pPr marL="0" marR="0" lvl="0" indent="0" algn="l" rtl="0">
                        <a:spcBef>
                          <a:spcPts val="0"/>
                        </a:spcBef>
                        <a:buSzPct val="25000"/>
                        <a:buNone/>
                      </a:pPr>
                      <a:r>
                        <a:rPr lang="en" sz="2400"/>
                        <a:t>68.8-74.9</a:t>
                      </a:r>
                    </a:p>
                  </a:txBody>
                  <a:tcPr marL="91450" marR="91450" marT="60967" marB="60967"/>
                </a:tc>
              </a:tr>
              <a:tr h="487693">
                <a:tc>
                  <a:txBody>
                    <a:bodyPr/>
                    <a:lstStyle/>
                    <a:p>
                      <a:pPr marL="0" marR="0" lvl="0" indent="0" algn="l" rtl="0">
                        <a:spcBef>
                          <a:spcPts val="0"/>
                        </a:spcBef>
                        <a:buSzPct val="25000"/>
                        <a:buNone/>
                      </a:pPr>
                      <a:r>
                        <a:rPr lang="en" sz="2400"/>
                        <a:t>C+</a:t>
                      </a:r>
                    </a:p>
                  </a:txBody>
                  <a:tcPr marL="91450" marR="91450" marT="60967" marB="60967"/>
                </a:tc>
                <a:tc>
                  <a:txBody>
                    <a:bodyPr/>
                    <a:lstStyle/>
                    <a:p>
                      <a:pPr marL="0" marR="0" lvl="0" indent="0" algn="l" rtl="0">
                        <a:spcBef>
                          <a:spcPts val="0"/>
                        </a:spcBef>
                        <a:buSzPct val="25000"/>
                        <a:buNone/>
                      </a:pPr>
                      <a:r>
                        <a:rPr lang="en" sz="2400"/>
                        <a:t>62.5-68.7</a:t>
                      </a:r>
                    </a:p>
                  </a:txBody>
                  <a:tcPr marL="91450" marR="91450" marT="60967" marB="60967"/>
                </a:tc>
              </a:tr>
              <a:tr h="487693">
                <a:tc>
                  <a:txBody>
                    <a:bodyPr/>
                    <a:lstStyle/>
                    <a:p>
                      <a:pPr marL="0" marR="0" lvl="0" indent="0" algn="l" rtl="0">
                        <a:spcBef>
                          <a:spcPts val="0"/>
                        </a:spcBef>
                        <a:buSzPct val="25000"/>
                        <a:buNone/>
                      </a:pPr>
                      <a:r>
                        <a:rPr lang="en" sz="2400"/>
                        <a:t>C</a:t>
                      </a:r>
                    </a:p>
                  </a:txBody>
                  <a:tcPr marL="91450" marR="91450" marT="60967" marB="60967"/>
                </a:tc>
                <a:tc>
                  <a:txBody>
                    <a:bodyPr/>
                    <a:lstStyle/>
                    <a:p>
                      <a:pPr marL="0" marR="0" lvl="0" indent="0" algn="l" rtl="0">
                        <a:spcBef>
                          <a:spcPts val="0"/>
                        </a:spcBef>
                        <a:buSzPct val="25000"/>
                        <a:buNone/>
                      </a:pPr>
                      <a:r>
                        <a:rPr lang="en" sz="2400"/>
                        <a:t>50.0-62.4</a:t>
                      </a:r>
                    </a:p>
                  </a:txBody>
                  <a:tcPr marL="91450" marR="91450" marT="60967" marB="60967"/>
                </a:tc>
              </a:tr>
              <a:tr h="487693">
                <a:tc>
                  <a:txBody>
                    <a:bodyPr/>
                    <a:lstStyle/>
                    <a:p>
                      <a:pPr marL="0" marR="0" lvl="0" indent="0" algn="l" rtl="0">
                        <a:spcBef>
                          <a:spcPts val="0"/>
                        </a:spcBef>
                        <a:buSzPct val="25000"/>
                        <a:buNone/>
                      </a:pPr>
                      <a:r>
                        <a:rPr lang="en" sz="2400"/>
                        <a:t>C-</a:t>
                      </a:r>
                    </a:p>
                  </a:txBody>
                  <a:tcPr marL="91450" marR="91450" marT="60967" marB="60967"/>
                </a:tc>
                <a:tc>
                  <a:txBody>
                    <a:bodyPr/>
                    <a:lstStyle/>
                    <a:p>
                      <a:pPr marL="0" marR="0" lvl="0" indent="0" algn="l" rtl="0">
                        <a:spcBef>
                          <a:spcPts val="0"/>
                        </a:spcBef>
                        <a:buSzPct val="25000"/>
                        <a:buNone/>
                      </a:pPr>
                      <a:r>
                        <a:rPr lang="en" sz="2400"/>
                        <a:t>43.8-49.9</a:t>
                      </a:r>
                    </a:p>
                  </a:txBody>
                  <a:tcPr marL="91450" marR="91450" marT="60967" marB="60967"/>
                </a:tc>
              </a:tr>
              <a:tr h="487693">
                <a:tc>
                  <a:txBody>
                    <a:bodyPr/>
                    <a:lstStyle/>
                    <a:p>
                      <a:pPr marL="0" marR="0" lvl="0" indent="0" algn="l" rtl="0">
                        <a:spcBef>
                          <a:spcPts val="0"/>
                        </a:spcBef>
                        <a:buSzPct val="25000"/>
                        <a:buNone/>
                      </a:pPr>
                      <a:r>
                        <a:rPr lang="en" sz="2400"/>
                        <a:t>D+</a:t>
                      </a:r>
                    </a:p>
                  </a:txBody>
                  <a:tcPr marL="91450" marR="91450" marT="60967" marB="60967"/>
                </a:tc>
                <a:tc>
                  <a:txBody>
                    <a:bodyPr/>
                    <a:lstStyle/>
                    <a:p>
                      <a:pPr marL="0" marR="0" lvl="0" indent="0" algn="l" rtl="0">
                        <a:spcBef>
                          <a:spcPts val="0"/>
                        </a:spcBef>
                        <a:buSzPct val="25000"/>
                        <a:buNone/>
                      </a:pPr>
                      <a:r>
                        <a:rPr lang="en" sz="2400"/>
                        <a:t>37.5-43.7</a:t>
                      </a:r>
                    </a:p>
                  </a:txBody>
                  <a:tcPr marL="91450" marR="91450" marT="60967" marB="60967"/>
                </a:tc>
              </a:tr>
              <a:tr h="487693">
                <a:tc>
                  <a:txBody>
                    <a:bodyPr/>
                    <a:lstStyle/>
                    <a:p>
                      <a:pPr marL="0" marR="0" lvl="0" indent="0" algn="l" rtl="0">
                        <a:spcBef>
                          <a:spcPts val="0"/>
                        </a:spcBef>
                        <a:buSzPct val="25000"/>
                        <a:buNone/>
                      </a:pPr>
                      <a:r>
                        <a:rPr lang="en" sz="2400"/>
                        <a:t>D</a:t>
                      </a:r>
                    </a:p>
                  </a:txBody>
                  <a:tcPr marL="91450" marR="91450" marT="60967" marB="60967"/>
                </a:tc>
                <a:tc>
                  <a:txBody>
                    <a:bodyPr/>
                    <a:lstStyle/>
                    <a:p>
                      <a:pPr marL="0" marR="0" lvl="0" indent="0" algn="l" rtl="0">
                        <a:spcBef>
                          <a:spcPts val="0"/>
                        </a:spcBef>
                        <a:buSzPct val="25000"/>
                        <a:buNone/>
                      </a:pPr>
                      <a:r>
                        <a:rPr lang="en" sz="2400"/>
                        <a:t>31.3-37.4</a:t>
                      </a:r>
                    </a:p>
                  </a:txBody>
                  <a:tcPr marL="91450" marR="91450" marT="60967" marB="60967"/>
                </a:tc>
              </a:tr>
              <a:tr h="487693">
                <a:tc>
                  <a:txBody>
                    <a:bodyPr/>
                    <a:lstStyle/>
                    <a:p>
                      <a:pPr marL="0" marR="0" lvl="0" indent="0" algn="l" rtl="0">
                        <a:spcBef>
                          <a:spcPts val="0"/>
                        </a:spcBef>
                        <a:buSzPct val="25000"/>
                        <a:buNone/>
                      </a:pPr>
                      <a:r>
                        <a:rPr lang="en" sz="2400"/>
                        <a:t>D-</a:t>
                      </a:r>
                    </a:p>
                  </a:txBody>
                  <a:tcPr marL="91450" marR="91450" marT="60967" marB="60967"/>
                </a:tc>
                <a:tc>
                  <a:txBody>
                    <a:bodyPr/>
                    <a:lstStyle/>
                    <a:p>
                      <a:pPr marL="0" marR="0" lvl="0" indent="0" algn="l" rtl="0">
                        <a:spcBef>
                          <a:spcPts val="0"/>
                        </a:spcBef>
                        <a:buSzPct val="25000"/>
                        <a:buNone/>
                      </a:pPr>
                      <a:r>
                        <a:rPr lang="en" sz="2400"/>
                        <a:t>25.0-31.2</a:t>
                      </a:r>
                    </a:p>
                  </a:txBody>
                  <a:tcPr marL="91450" marR="91450" marT="60967" marB="60967"/>
                </a:tc>
              </a:tr>
              <a:tr h="487693">
                <a:tc>
                  <a:txBody>
                    <a:bodyPr/>
                    <a:lstStyle/>
                    <a:p>
                      <a:pPr marL="0" marR="0" lvl="0" indent="0" algn="l" rtl="0">
                        <a:spcBef>
                          <a:spcPts val="0"/>
                        </a:spcBef>
                        <a:buSzPct val="25000"/>
                        <a:buNone/>
                      </a:pPr>
                      <a:r>
                        <a:rPr lang="en" sz="2400"/>
                        <a:t>F</a:t>
                      </a:r>
                    </a:p>
                  </a:txBody>
                  <a:tcPr marL="91450" marR="91450" marT="60967" marB="60967"/>
                </a:tc>
                <a:tc>
                  <a:txBody>
                    <a:bodyPr/>
                    <a:lstStyle/>
                    <a:p>
                      <a:pPr marL="0" marR="0" lvl="0" indent="0" algn="l" rtl="0">
                        <a:spcBef>
                          <a:spcPts val="0"/>
                        </a:spcBef>
                        <a:buSzPct val="25000"/>
                        <a:buNone/>
                      </a:pPr>
                      <a:r>
                        <a:rPr lang="en" sz="2400" dirty="0"/>
                        <a:t>0- 24.9</a:t>
                      </a:r>
                    </a:p>
                  </a:txBody>
                  <a:tcPr marL="91450" marR="91450" marT="60967" marB="60967"/>
                </a:tc>
              </a:tr>
            </a:tbl>
          </a:graphicData>
        </a:graphic>
      </p:graphicFrame>
    </p:spTree>
    <p:extLst>
      <p:ext uri="{BB962C8B-B14F-4D97-AF65-F5344CB8AC3E}">
        <p14:creationId xmlns:p14="http://schemas.microsoft.com/office/powerpoint/2010/main" val="1927724184"/>
      </p:ext>
    </p:extLst>
  </p:cSld>
  <p:clrMapOvr>
    <a:masterClrMapping/>
  </p:clrMapOvr>
  <p:transition xmlns:p14="http://schemas.microsoft.com/office/powerpoint/2010/mai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prstGeom prst="rect">
            <a:avLst/>
          </a:prstGeom>
        </p:spPr>
        <p:txBody>
          <a:bodyPr lIns="91425" tIns="91425" rIns="91425" bIns="91425" anchor="t" anchorCtr="0">
            <a:noAutofit/>
          </a:bodyPr>
          <a:lstStyle/>
          <a:p>
            <a:pPr lvl="0">
              <a:spcBef>
                <a:spcPts val="0"/>
              </a:spcBef>
              <a:buNone/>
            </a:pPr>
            <a:r>
              <a:rPr lang="en"/>
              <a:t>Class Grade Weighting</a:t>
            </a:r>
          </a:p>
        </p:txBody>
      </p:sp>
      <p:sp>
        <p:nvSpPr>
          <p:cNvPr id="134" name="Shape 134"/>
          <p:cNvSpPr txBox="1">
            <a:spLocks noGrp="1"/>
          </p:cNvSpPr>
          <p:nvPr>
            <p:ph type="body" idx="1"/>
          </p:nvPr>
        </p:nvSpPr>
        <p:spPr>
          <a:prstGeom prst="rect">
            <a:avLst/>
          </a:prstGeom>
        </p:spPr>
        <p:txBody>
          <a:bodyPr lIns="91425" tIns="91425" rIns="91425" bIns="91425" anchor="t" anchorCtr="0">
            <a:noAutofit/>
          </a:bodyPr>
          <a:lstStyle/>
          <a:p>
            <a:pPr marL="457200" lvl="0" indent="-419100">
              <a:lnSpc>
                <a:spcPct val="150000"/>
              </a:lnSpc>
              <a:spcBef>
                <a:spcPts val="0"/>
              </a:spcBef>
              <a:buClr>
                <a:srgbClr val="5E696C"/>
              </a:buClr>
              <a:buSzPct val="100000"/>
              <a:buFont typeface="Lato"/>
            </a:pPr>
            <a:endParaRPr lang="en-US" sz="3000" dirty="0" smtClean="0">
              <a:solidFill>
                <a:srgbClr val="5E696C"/>
              </a:solidFill>
              <a:latin typeface="Lato"/>
              <a:ea typeface="Lato"/>
              <a:cs typeface="Lato"/>
              <a:sym typeface="Lato"/>
            </a:endParaRPr>
          </a:p>
          <a:p>
            <a:pPr marL="457200" lvl="0" indent="-419100">
              <a:lnSpc>
                <a:spcPct val="150000"/>
              </a:lnSpc>
              <a:spcBef>
                <a:spcPts val="0"/>
              </a:spcBef>
              <a:buClr>
                <a:srgbClr val="5E696C"/>
              </a:buClr>
              <a:buSzPct val="100000"/>
              <a:buFont typeface="Lato"/>
            </a:pPr>
            <a:r>
              <a:rPr lang="en" sz="3000" dirty="0" smtClean="0">
                <a:solidFill>
                  <a:srgbClr val="5E696C"/>
                </a:solidFill>
                <a:latin typeface="Lato"/>
                <a:ea typeface="Lato"/>
                <a:cs typeface="Lato"/>
                <a:sym typeface="Lato"/>
              </a:rPr>
              <a:t>70%=</a:t>
            </a:r>
            <a:r>
              <a:rPr lang="en-US" sz="3000" dirty="0" smtClean="0">
                <a:solidFill>
                  <a:srgbClr val="5E696C"/>
                </a:solidFill>
                <a:latin typeface="Lato"/>
                <a:ea typeface="Lato"/>
                <a:cs typeface="Lato"/>
                <a:sym typeface="Lato"/>
              </a:rPr>
              <a:t>Standards Proficiency</a:t>
            </a:r>
            <a:endParaRPr lang="en" sz="3000" dirty="0">
              <a:solidFill>
                <a:srgbClr val="5E696C"/>
              </a:solidFill>
              <a:latin typeface="Lato"/>
              <a:ea typeface="Lato"/>
              <a:cs typeface="Lato"/>
              <a:sym typeface="Lato"/>
            </a:endParaRPr>
          </a:p>
          <a:p>
            <a:pPr marL="457200" lvl="0" indent="-419100">
              <a:lnSpc>
                <a:spcPct val="150000"/>
              </a:lnSpc>
              <a:spcBef>
                <a:spcPts val="0"/>
              </a:spcBef>
              <a:buClr>
                <a:srgbClr val="5E696C"/>
              </a:buClr>
              <a:buSzPct val="100000"/>
              <a:buFont typeface="Lato"/>
            </a:pPr>
            <a:r>
              <a:rPr lang="en" sz="3000" dirty="0">
                <a:solidFill>
                  <a:srgbClr val="5E696C"/>
                </a:solidFill>
                <a:latin typeface="Lato"/>
                <a:ea typeface="Lato"/>
                <a:cs typeface="Lato"/>
                <a:sym typeface="Lato"/>
              </a:rPr>
              <a:t>30%=Projects, Notebook/Notes, Experiments/Essays (to be decided by teachers)</a:t>
            </a:r>
          </a:p>
        </p:txBody>
      </p:sp>
    </p:spTree>
    <p:extLst>
      <p:ext uri="{BB962C8B-B14F-4D97-AF65-F5344CB8AC3E}">
        <p14:creationId xmlns:p14="http://schemas.microsoft.com/office/powerpoint/2010/main" val="3391025204"/>
      </p:ext>
    </p:extLst>
  </p:cSld>
  <p:clrMapOvr>
    <a:masterClrMapping/>
  </p:clrMapOvr>
  <p:transition xmlns:p14="http://schemas.microsoft.com/office/powerpoint/2010/mai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Bottom Line</a:t>
            </a:r>
            <a:endParaRPr lang="en-US" dirty="0"/>
          </a:p>
        </p:txBody>
      </p:sp>
      <p:sp>
        <p:nvSpPr>
          <p:cNvPr id="3" name="Text Placeholder 2"/>
          <p:cNvSpPr>
            <a:spLocks noGrp="1"/>
          </p:cNvSpPr>
          <p:nvPr>
            <p:ph type="body" idx="1"/>
          </p:nvPr>
        </p:nvSpPr>
        <p:spPr/>
        <p:txBody>
          <a:bodyPr>
            <a:noAutofit/>
          </a:bodyPr>
          <a:lstStyle/>
          <a:p>
            <a:pPr>
              <a:lnSpc>
                <a:spcPct val="150000"/>
              </a:lnSpc>
            </a:pPr>
            <a:r>
              <a:rPr lang="en-US" sz="2800" dirty="0" smtClean="0"/>
              <a:t>This is going to be a change</a:t>
            </a:r>
          </a:p>
          <a:p>
            <a:pPr>
              <a:lnSpc>
                <a:spcPct val="150000"/>
              </a:lnSpc>
            </a:pPr>
            <a:r>
              <a:rPr lang="en-US" sz="2800" dirty="0" smtClean="0"/>
              <a:t>There will be some bumps in the road, and we may need to make adjustments along the way</a:t>
            </a:r>
          </a:p>
          <a:p>
            <a:pPr>
              <a:lnSpc>
                <a:spcPct val="150000"/>
              </a:lnSpc>
            </a:pPr>
            <a:r>
              <a:rPr lang="en-US" sz="2800" dirty="0" smtClean="0"/>
              <a:t>But we believe this is going to be beneficial for our kids and beneficial for teaching and learning!</a:t>
            </a:r>
            <a:endParaRPr lang="en-US" sz="2800" dirty="0"/>
          </a:p>
        </p:txBody>
      </p:sp>
    </p:spTree>
    <p:extLst>
      <p:ext uri="{BB962C8B-B14F-4D97-AF65-F5344CB8AC3E}">
        <p14:creationId xmlns:p14="http://schemas.microsoft.com/office/powerpoint/2010/main" val="1028986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prstGeom prst="rect">
            <a:avLst/>
          </a:prstGeom>
        </p:spPr>
        <p:txBody>
          <a:bodyPr lIns="91425" tIns="91425" rIns="91425" bIns="91425" anchor="t" anchorCtr="0">
            <a:noAutofit/>
          </a:bodyPr>
          <a:lstStyle/>
          <a:p>
            <a:pPr lvl="0">
              <a:spcBef>
                <a:spcPts val="0"/>
              </a:spcBef>
              <a:buNone/>
            </a:pPr>
            <a:r>
              <a:rPr lang="en"/>
              <a:t>Typical Classroom</a:t>
            </a:r>
          </a:p>
        </p:txBody>
      </p:sp>
      <p:graphicFrame>
        <p:nvGraphicFramePr>
          <p:cNvPr id="61" name="Shape 61"/>
          <p:cNvGraphicFramePr/>
          <p:nvPr/>
        </p:nvGraphicFramePr>
        <p:xfrm>
          <a:off x="404826" y="1832467"/>
          <a:ext cx="8397875" cy="3396479"/>
        </p:xfrm>
        <a:graphic>
          <a:graphicData uri="http://schemas.openxmlformats.org/drawingml/2006/table">
            <a:tbl>
              <a:tblPr>
                <a:noFill/>
              </a:tblPr>
              <a:tblGrid>
                <a:gridCol w="1679575"/>
                <a:gridCol w="1679575"/>
                <a:gridCol w="1679575"/>
                <a:gridCol w="1679575"/>
                <a:gridCol w="1679575"/>
              </a:tblGrid>
              <a:tr h="611367">
                <a:tc>
                  <a:txBody>
                    <a:bodyPr/>
                    <a:lstStyle/>
                    <a:p>
                      <a:pPr lvl="0">
                        <a:spcBef>
                          <a:spcPts val="0"/>
                        </a:spcBef>
                        <a:buNone/>
                      </a:pPr>
                      <a:r>
                        <a:rPr lang="en" sz="1600"/>
                        <a:t>Student</a:t>
                      </a:r>
                    </a:p>
                  </a:txBody>
                  <a:tcPr marL="91425" marR="91425" marT="121900" marB="121900">
                    <a:solidFill>
                      <a:srgbClr val="FFF2CC"/>
                    </a:solidFill>
                  </a:tcPr>
                </a:tc>
                <a:tc>
                  <a:txBody>
                    <a:bodyPr/>
                    <a:lstStyle/>
                    <a:p>
                      <a:pPr lvl="0">
                        <a:spcBef>
                          <a:spcPts val="0"/>
                        </a:spcBef>
                        <a:buNone/>
                      </a:pPr>
                      <a:r>
                        <a:rPr lang="en" sz="1600"/>
                        <a:t>Assignment #1 35 pts</a:t>
                      </a:r>
                    </a:p>
                  </a:txBody>
                  <a:tcPr marL="91425" marR="91425" marT="121900" marB="121900">
                    <a:solidFill>
                      <a:srgbClr val="FFF2CC"/>
                    </a:solidFill>
                  </a:tcPr>
                </a:tc>
                <a:tc>
                  <a:txBody>
                    <a:bodyPr/>
                    <a:lstStyle/>
                    <a:p>
                      <a:pPr lvl="0">
                        <a:spcBef>
                          <a:spcPts val="0"/>
                        </a:spcBef>
                        <a:buNone/>
                      </a:pPr>
                      <a:r>
                        <a:rPr lang="en" sz="1600"/>
                        <a:t>Assignment #2 14 pts</a:t>
                      </a:r>
                    </a:p>
                  </a:txBody>
                  <a:tcPr marL="91425" marR="91425" marT="121900" marB="121900">
                    <a:solidFill>
                      <a:srgbClr val="FFF2CC"/>
                    </a:solidFill>
                  </a:tcPr>
                </a:tc>
                <a:tc>
                  <a:txBody>
                    <a:bodyPr/>
                    <a:lstStyle/>
                    <a:p>
                      <a:pPr lvl="0">
                        <a:spcBef>
                          <a:spcPts val="0"/>
                        </a:spcBef>
                        <a:buNone/>
                      </a:pPr>
                      <a:r>
                        <a:rPr lang="en" sz="1600"/>
                        <a:t>Assignment #3 28 pts</a:t>
                      </a:r>
                    </a:p>
                  </a:txBody>
                  <a:tcPr marL="91425" marR="91425" marT="121900" marB="121900">
                    <a:solidFill>
                      <a:srgbClr val="FFF2CC"/>
                    </a:solidFill>
                  </a:tcPr>
                </a:tc>
                <a:tc>
                  <a:txBody>
                    <a:bodyPr/>
                    <a:lstStyle/>
                    <a:p>
                      <a:pPr lvl="0" rtl="0">
                        <a:spcBef>
                          <a:spcPts val="0"/>
                        </a:spcBef>
                        <a:buNone/>
                      </a:pPr>
                      <a:r>
                        <a:rPr lang="en" sz="1600"/>
                        <a:t>Grade</a:t>
                      </a:r>
                    </a:p>
                  </a:txBody>
                  <a:tcPr marL="91425" marR="91425" marT="121900" marB="121900">
                    <a:solidFill>
                      <a:srgbClr val="FFF2CC"/>
                    </a:solidFill>
                  </a:tcPr>
                </a:tc>
              </a:tr>
              <a:tr h="888333">
                <a:tc>
                  <a:txBody>
                    <a:bodyPr/>
                    <a:lstStyle/>
                    <a:p>
                      <a:pPr lvl="0">
                        <a:spcBef>
                          <a:spcPts val="0"/>
                        </a:spcBef>
                        <a:buNone/>
                      </a:pPr>
                      <a:r>
                        <a:rPr lang="en" sz="2400"/>
                        <a:t>Anna</a:t>
                      </a:r>
                    </a:p>
                  </a:txBody>
                  <a:tcPr marL="91425" marR="91425" marT="121900" marB="121900"/>
                </a:tc>
                <a:tc>
                  <a:txBody>
                    <a:bodyPr/>
                    <a:lstStyle/>
                    <a:p>
                      <a:pPr lvl="0">
                        <a:spcBef>
                          <a:spcPts val="0"/>
                        </a:spcBef>
                        <a:buNone/>
                      </a:pPr>
                      <a:r>
                        <a:rPr lang="en" sz="2400"/>
                        <a:t>34</a:t>
                      </a:r>
                    </a:p>
                  </a:txBody>
                  <a:tcPr marL="91425" marR="91425" marT="121900" marB="121900"/>
                </a:tc>
                <a:tc>
                  <a:txBody>
                    <a:bodyPr/>
                    <a:lstStyle/>
                    <a:p>
                      <a:pPr lvl="0">
                        <a:spcBef>
                          <a:spcPts val="0"/>
                        </a:spcBef>
                        <a:buNone/>
                      </a:pPr>
                      <a:r>
                        <a:rPr lang="en" sz="2400"/>
                        <a:t>14</a:t>
                      </a:r>
                    </a:p>
                  </a:txBody>
                  <a:tcPr marL="91425" marR="91425" marT="121900" marB="121900"/>
                </a:tc>
                <a:tc>
                  <a:txBody>
                    <a:bodyPr/>
                    <a:lstStyle/>
                    <a:p>
                      <a:pPr lvl="0">
                        <a:spcBef>
                          <a:spcPts val="0"/>
                        </a:spcBef>
                        <a:buNone/>
                      </a:pPr>
                      <a:r>
                        <a:rPr lang="en" sz="2400"/>
                        <a:t>27</a:t>
                      </a:r>
                    </a:p>
                  </a:txBody>
                  <a:tcPr marL="91425" marR="91425" marT="121900" marB="121900"/>
                </a:tc>
                <a:tc>
                  <a:txBody>
                    <a:bodyPr/>
                    <a:lstStyle/>
                    <a:p>
                      <a:pPr lvl="0">
                        <a:spcBef>
                          <a:spcPts val="0"/>
                        </a:spcBef>
                        <a:buNone/>
                      </a:pPr>
                      <a:r>
                        <a:rPr lang="en" sz="2400"/>
                        <a:t>A</a:t>
                      </a:r>
                    </a:p>
                  </a:txBody>
                  <a:tcPr marL="91425" marR="91425" marT="121900" marB="121900"/>
                </a:tc>
              </a:tr>
              <a:tr h="888333">
                <a:tc>
                  <a:txBody>
                    <a:bodyPr/>
                    <a:lstStyle/>
                    <a:p>
                      <a:pPr lvl="0">
                        <a:spcBef>
                          <a:spcPts val="0"/>
                        </a:spcBef>
                        <a:buNone/>
                      </a:pPr>
                      <a:r>
                        <a:rPr lang="en" sz="2400"/>
                        <a:t>John</a:t>
                      </a:r>
                    </a:p>
                  </a:txBody>
                  <a:tcPr marL="91425" marR="91425" marT="121900" marB="121900"/>
                </a:tc>
                <a:tc>
                  <a:txBody>
                    <a:bodyPr/>
                    <a:lstStyle/>
                    <a:p>
                      <a:pPr lvl="0">
                        <a:spcBef>
                          <a:spcPts val="0"/>
                        </a:spcBef>
                        <a:buNone/>
                      </a:pPr>
                      <a:r>
                        <a:rPr lang="en" sz="2400"/>
                        <a:t>0/M</a:t>
                      </a:r>
                    </a:p>
                  </a:txBody>
                  <a:tcPr marL="91425" marR="91425" marT="121900" marB="121900"/>
                </a:tc>
                <a:tc>
                  <a:txBody>
                    <a:bodyPr/>
                    <a:lstStyle/>
                    <a:p>
                      <a:pPr lvl="0">
                        <a:spcBef>
                          <a:spcPts val="0"/>
                        </a:spcBef>
                        <a:buNone/>
                      </a:pPr>
                      <a:r>
                        <a:rPr lang="en" sz="2400"/>
                        <a:t>14</a:t>
                      </a:r>
                    </a:p>
                  </a:txBody>
                  <a:tcPr marL="91425" marR="91425" marT="121900" marB="121900"/>
                </a:tc>
                <a:tc>
                  <a:txBody>
                    <a:bodyPr/>
                    <a:lstStyle/>
                    <a:p>
                      <a:pPr lvl="0">
                        <a:spcBef>
                          <a:spcPts val="0"/>
                        </a:spcBef>
                        <a:buNone/>
                      </a:pPr>
                      <a:r>
                        <a:rPr lang="en" sz="2400"/>
                        <a:t>28</a:t>
                      </a:r>
                    </a:p>
                  </a:txBody>
                  <a:tcPr marL="91425" marR="91425" marT="121900" marB="121900"/>
                </a:tc>
                <a:tc>
                  <a:txBody>
                    <a:bodyPr/>
                    <a:lstStyle/>
                    <a:p>
                      <a:pPr lvl="0">
                        <a:spcBef>
                          <a:spcPts val="0"/>
                        </a:spcBef>
                        <a:buNone/>
                      </a:pPr>
                      <a:r>
                        <a:rPr lang="en" sz="2400"/>
                        <a:t>F</a:t>
                      </a:r>
                    </a:p>
                  </a:txBody>
                  <a:tcPr marL="91425" marR="91425" marT="121900" marB="121900"/>
                </a:tc>
              </a:tr>
              <a:tr h="888333">
                <a:tc>
                  <a:txBody>
                    <a:bodyPr/>
                    <a:lstStyle/>
                    <a:p>
                      <a:pPr lvl="0" rtl="0">
                        <a:spcBef>
                          <a:spcPts val="0"/>
                        </a:spcBef>
                        <a:buNone/>
                      </a:pPr>
                      <a:r>
                        <a:rPr lang="en" sz="2400"/>
                        <a:t>Beth</a:t>
                      </a:r>
                    </a:p>
                  </a:txBody>
                  <a:tcPr marL="91425" marR="91425" marT="121900" marB="121900"/>
                </a:tc>
                <a:tc>
                  <a:txBody>
                    <a:bodyPr/>
                    <a:lstStyle/>
                    <a:p>
                      <a:pPr lvl="0" rtl="0">
                        <a:spcBef>
                          <a:spcPts val="0"/>
                        </a:spcBef>
                        <a:buNone/>
                      </a:pPr>
                      <a:r>
                        <a:rPr lang="en" sz="2400"/>
                        <a:t>25</a:t>
                      </a:r>
                    </a:p>
                  </a:txBody>
                  <a:tcPr marL="91425" marR="91425" marT="121900" marB="121900"/>
                </a:tc>
                <a:tc>
                  <a:txBody>
                    <a:bodyPr/>
                    <a:lstStyle/>
                    <a:p>
                      <a:pPr lvl="0" rtl="0">
                        <a:spcBef>
                          <a:spcPts val="0"/>
                        </a:spcBef>
                        <a:buNone/>
                      </a:pPr>
                      <a:r>
                        <a:rPr lang="en" sz="2400"/>
                        <a:t>10</a:t>
                      </a:r>
                    </a:p>
                  </a:txBody>
                  <a:tcPr marL="91425" marR="91425" marT="121900" marB="121900"/>
                </a:tc>
                <a:tc>
                  <a:txBody>
                    <a:bodyPr/>
                    <a:lstStyle/>
                    <a:p>
                      <a:pPr lvl="0" rtl="0">
                        <a:spcBef>
                          <a:spcPts val="0"/>
                        </a:spcBef>
                        <a:buNone/>
                      </a:pPr>
                      <a:r>
                        <a:rPr lang="en" sz="2400"/>
                        <a:t>24</a:t>
                      </a:r>
                    </a:p>
                  </a:txBody>
                  <a:tcPr marL="91425" marR="91425" marT="121900" marB="121900"/>
                </a:tc>
                <a:tc>
                  <a:txBody>
                    <a:bodyPr/>
                    <a:lstStyle/>
                    <a:p>
                      <a:pPr lvl="0" rtl="0">
                        <a:spcBef>
                          <a:spcPts val="0"/>
                        </a:spcBef>
                        <a:buNone/>
                      </a:pPr>
                      <a:r>
                        <a:rPr lang="en" sz="2400"/>
                        <a:t>C+</a:t>
                      </a:r>
                    </a:p>
                  </a:txBody>
                  <a:tcPr marL="91425" marR="91425" marT="121900" marB="121900"/>
                </a:tc>
              </a:tr>
            </a:tbl>
          </a:graphicData>
        </a:graphic>
      </p:graphicFrame>
    </p:spTree>
    <p:extLst>
      <p:ext uri="{BB962C8B-B14F-4D97-AF65-F5344CB8AC3E}">
        <p14:creationId xmlns:p14="http://schemas.microsoft.com/office/powerpoint/2010/main" val="3860233977"/>
      </p:ext>
    </p:extLst>
  </p:cSld>
  <p:clrMapOvr>
    <a:masterClrMapping/>
  </p:clrMapOvr>
  <p:transition xmlns:p14="http://schemas.microsoft.com/office/powerpoint/2010/mai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2" name="Title 1"/>
          <p:cNvSpPr>
            <a:spLocks noGrp="1"/>
          </p:cNvSpPr>
          <p:nvPr>
            <p:ph type="title"/>
          </p:nvPr>
        </p:nvSpPr>
        <p:spPr>
          <a:xfrm>
            <a:off x="755849" y="1280676"/>
            <a:ext cx="7817360" cy="3191758"/>
          </a:xfrm>
        </p:spPr>
        <p:txBody>
          <a:bodyPr/>
          <a:lstStyle/>
          <a:p>
            <a:pPr lvl="0"/>
            <a:r>
              <a:rPr lang="en-US" sz="4800" dirty="0" smtClean="0"/>
              <a:t>What </a:t>
            </a:r>
            <a:r>
              <a:rPr lang="en" sz="4800" dirty="0" smtClean="0"/>
              <a:t>do </a:t>
            </a:r>
            <a:r>
              <a:rPr lang="en" sz="4800" dirty="0"/>
              <a:t>they really know? </a:t>
            </a:r>
            <a:br>
              <a:rPr lang="en" sz="4800" dirty="0"/>
            </a:br>
            <a:endParaRPr lang="en-US" dirty="0"/>
          </a:p>
        </p:txBody>
      </p:sp>
    </p:spTree>
    <p:extLst>
      <p:ext uri="{BB962C8B-B14F-4D97-AF65-F5344CB8AC3E}">
        <p14:creationId xmlns:p14="http://schemas.microsoft.com/office/powerpoint/2010/main" val="152033381"/>
      </p:ext>
    </p:extLst>
  </p:cSld>
  <p:clrMapOvr>
    <a:masterClrMapping/>
  </p:clrMapOvr>
  <p:transition xmlns:p14="http://schemas.microsoft.com/office/powerpoint/2010/mai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311700" y="426252"/>
            <a:ext cx="8520600" cy="763600"/>
          </a:xfrm>
          <a:prstGeom prst="rect">
            <a:avLst/>
          </a:prstGeom>
        </p:spPr>
        <p:txBody>
          <a:bodyPr lIns="91425" tIns="91425" rIns="91425" bIns="91425" anchor="t" anchorCtr="0">
            <a:noAutofit/>
          </a:bodyPr>
          <a:lstStyle/>
          <a:p>
            <a:pPr lvl="0">
              <a:spcBef>
                <a:spcPts val="0"/>
              </a:spcBef>
              <a:buNone/>
            </a:pPr>
            <a:r>
              <a:rPr lang="en" sz="4800" dirty="0"/>
              <a:t>Mastery Based Grading Scale</a:t>
            </a:r>
          </a:p>
        </p:txBody>
      </p:sp>
      <p:sp>
        <p:nvSpPr>
          <p:cNvPr id="78" name="Shape 78"/>
          <p:cNvSpPr txBox="1">
            <a:spLocks noGrp="1"/>
          </p:cNvSpPr>
          <p:nvPr>
            <p:ph type="body" idx="1"/>
          </p:nvPr>
        </p:nvSpPr>
        <p:spPr>
          <a:xfrm>
            <a:off x="829679" y="2731923"/>
            <a:ext cx="2562248" cy="2390580"/>
          </a:xfrm>
          <a:prstGeom prst="rect">
            <a:avLst/>
          </a:prstGeom>
        </p:spPr>
        <p:txBody>
          <a:bodyPr lIns="91425" tIns="91425" rIns="91425" bIns="91425" anchor="t" anchorCtr="0">
            <a:noAutofit/>
          </a:bodyPr>
          <a:lstStyle/>
          <a:p>
            <a:pPr marL="457200" lvl="0" indent="-419100" rtl="0">
              <a:spcBef>
                <a:spcPts val="0"/>
              </a:spcBef>
              <a:buClr>
                <a:srgbClr val="5E696C"/>
              </a:buClr>
              <a:buSzPct val="100000"/>
              <a:buFont typeface="Lato"/>
            </a:pPr>
            <a:r>
              <a:rPr lang="en" sz="3000" dirty="0">
                <a:solidFill>
                  <a:srgbClr val="5E696C"/>
                </a:solidFill>
                <a:latin typeface="Lato"/>
                <a:ea typeface="Lato"/>
                <a:cs typeface="Lato"/>
                <a:sym typeface="Lato"/>
              </a:rPr>
              <a:t>4=A</a:t>
            </a:r>
          </a:p>
          <a:p>
            <a:pPr marL="457200" lvl="0" indent="-419100" rtl="0">
              <a:spcBef>
                <a:spcPts val="0"/>
              </a:spcBef>
              <a:buClr>
                <a:srgbClr val="5E696C"/>
              </a:buClr>
              <a:buSzPct val="100000"/>
              <a:buFont typeface="Lato"/>
            </a:pPr>
            <a:r>
              <a:rPr lang="en" sz="3000" dirty="0">
                <a:solidFill>
                  <a:srgbClr val="5E696C"/>
                </a:solidFill>
                <a:latin typeface="Lato"/>
                <a:ea typeface="Lato"/>
                <a:cs typeface="Lato"/>
                <a:sym typeface="Lato"/>
              </a:rPr>
              <a:t>3=B</a:t>
            </a:r>
          </a:p>
          <a:p>
            <a:pPr marL="457200" lvl="0" indent="-419100" rtl="0">
              <a:spcBef>
                <a:spcPts val="0"/>
              </a:spcBef>
              <a:buClr>
                <a:srgbClr val="5E696C"/>
              </a:buClr>
              <a:buSzPct val="100000"/>
              <a:buFont typeface="Lato"/>
            </a:pPr>
            <a:r>
              <a:rPr lang="en" sz="3000" dirty="0">
                <a:solidFill>
                  <a:srgbClr val="5E696C"/>
                </a:solidFill>
                <a:latin typeface="Lato"/>
                <a:ea typeface="Lato"/>
                <a:cs typeface="Lato"/>
                <a:sym typeface="Lato"/>
              </a:rPr>
              <a:t>2=C </a:t>
            </a:r>
          </a:p>
          <a:p>
            <a:pPr marL="457200" lvl="0" indent="-419100" rtl="0">
              <a:spcBef>
                <a:spcPts val="0"/>
              </a:spcBef>
              <a:buClr>
                <a:srgbClr val="5E696C"/>
              </a:buClr>
              <a:buSzPct val="100000"/>
              <a:buFont typeface="Lato"/>
            </a:pPr>
            <a:r>
              <a:rPr lang="en" sz="3000" dirty="0">
                <a:solidFill>
                  <a:srgbClr val="5E696C"/>
                </a:solidFill>
                <a:latin typeface="Lato"/>
                <a:ea typeface="Lato"/>
                <a:cs typeface="Lato"/>
                <a:sym typeface="Lato"/>
              </a:rPr>
              <a:t>1=F</a:t>
            </a:r>
          </a:p>
          <a:p>
            <a:pPr lvl="0">
              <a:spcBef>
                <a:spcPts val="0"/>
              </a:spcBef>
              <a:buNone/>
            </a:pPr>
            <a:endParaRPr dirty="0"/>
          </a:p>
        </p:txBody>
      </p:sp>
      <p:pic>
        <p:nvPicPr>
          <p:cNvPr id="79" name="Shape 79"/>
          <p:cNvPicPr preferRelativeResize="0"/>
          <p:nvPr/>
        </p:nvPicPr>
        <p:blipFill>
          <a:blip r:embed="rId3">
            <a:alphaModFix/>
          </a:blip>
          <a:stretch>
            <a:fillRect/>
          </a:stretch>
        </p:blipFill>
        <p:spPr>
          <a:xfrm>
            <a:off x="3754413" y="1481299"/>
            <a:ext cx="2525839" cy="5220029"/>
          </a:xfrm>
          <a:prstGeom prst="rect">
            <a:avLst/>
          </a:prstGeom>
          <a:noFill/>
          <a:ln>
            <a:noFill/>
          </a:ln>
        </p:spPr>
      </p:pic>
    </p:spTree>
    <p:extLst>
      <p:ext uri="{BB962C8B-B14F-4D97-AF65-F5344CB8AC3E}">
        <p14:creationId xmlns:p14="http://schemas.microsoft.com/office/powerpoint/2010/main" val="949019685"/>
      </p:ext>
    </p:extLst>
  </p:cSld>
  <p:clrMapOvr>
    <a:masterClrMapping/>
  </p:clrMapOvr>
  <p:transition xmlns:p14="http://schemas.microsoft.com/office/powerpoint/2010/mai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311700" y="342694"/>
            <a:ext cx="8520600" cy="763600"/>
          </a:xfrm>
          <a:prstGeom prst="rect">
            <a:avLst/>
          </a:prstGeom>
        </p:spPr>
        <p:txBody>
          <a:bodyPr lIns="91425" tIns="91425" rIns="91425" bIns="91425" anchor="t" anchorCtr="0">
            <a:noAutofit/>
          </a:bodyPr>
          <a:lstStyle/>
          <a:p>
            <a:pPr lvl="0" algn="l">
              <a:spcBef>
                <a:spcPts val="0"/>
              </a:spcBef>
              <a:buNone/>
            </a:pPr>
            <a:r>
              <a:rPr lang="en" dirty="0"/>
              <a:t>For example...</a:t>
            </a:r>
          </a:p>
        </p:txBody>
      </p:sp>
      <p:pic>
        <p:nvPicPr>
          <p:cNvPr id="72" name="Shape 72"/>
          <p:cNvPicPr preferRelativeResize="0"/>
          <p:nvPr/>
        </p:nvPicPr>
        <p:blipFill>
          <a:blip r:embed="rId3">
            <a:alphaModFix/>
          </a:blip>
          <a:stretch>
            <a:fillRect/>
          </a:stretch>
        </p:blipFill>
        <p:spPr>
          <a:xfrm>
            <a:off x="1589077" y="1356966"/>
            <a:ext cx="5879846" cy="5375499"/>
          </a:xfrm>
          <a:prstGeom prst="rect">
            <a:avLst/>
          </a:prstGeom>
          <a:noFill/>
          <a:ln>
            <a:noFill/>
          </a:ln>
        </p:spPr>
      </p:pic>
    </p:spTree>
    <p:extLst>
      <p:ext uri="{BB962C8B-B14F-4D97-AF65-F5344CB8AC3E}">
        <p14:creationId xmlns:p14="http://schemas.microsoft.com/office/powerpoint/2010/main" val="1704950057"/>
      </p:ext>
    </p:extLst>
  </p:cSld>
  <p:clrMapOvr>
    <a:masterClrMapping/>
  </p:clrMapOvr>
  <p:transition xmlns:p14="http://schemas.microsoft.com/office/powerpoint/2010/mai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0" y="593367"/>
            <a:ext cx="9144000" cy="763600"/>
          </a:xfrm>
          <a:prstGeom prst="rect">
            <a:avLst/>
          </a:prstGeom>
        </p:spPr>
        <p:txBody>
          <a:bodyPr lIns="91425" tIns="91425" rIns="91425" bIns="91425" anchor="t" anchorCtr="0">
            <a:noAutofit/>
          </a:bodyPr>
          <a:lstStyle/>
          <a:p>
            <a:pPr lvl="0" algn="ctr">
              <a:spcBef>
                <a:spcPts val="0"/>
              </a:spcBef>
              <a:buNone/>
            </a:pPr>
            <a:r>
              <a:rPr lang="en" sz="4400" dirty="0"/>
              <a:t>Mastery Based Grading Classroom</a:t>
            </a:r>
          </a:p>
        </p:txBody>
      </p:sp>
      <p:graphicFrame>
        <p:nvGraphicFramePr>
          <p:cNvPr id="85" name="Shape 85"/>
          <p:cNvGraphicFramePr/>
          <p:nvPr/>
        </p:nvGraphicFramePr>
        <p:xfrm>
          <a:off x="404826" y="1832467"/>
          <a:ext cx="8397875" cy="3396479"/>
        </p:xfrm>
        <a:graphic>
          <a:graphicData uri="http://schemas.openxmlformats.org/drawingml/2006/table">
            <a:tbl>
              <a:tblPr>
                <a:noFill/>
              </a:tblPr>
              <a:tblGrid>
                <a:gridCol w="1679575"/>
                <a:gridCol w="1679575"/>
                <a:gridCol w="1679575"/>
                <a:gridCol w="1679575"/>
                <a:gridCol w="1679575"/>
              </a:tblGrid>
              <a:tr h="611367">
                <a:tc>
                  <a:txBody>
                    <a:bodyPr/>
                    <a:lstStyle/>
                    <a:p>
                      <a:pPr lvl="0" rtl="0">
                        <a:spcBef>
                          <a:spcPts val="0"/>
                        </a:spcBef>
                        <a:buNone/>
                      </a:pPr>
                      <a:r>
                        <a:rPr lang="en" sz="1600"/>
                        <a:t>Student</a:t>
                      </a:r>
                    </a:p>
                  </a:txBody>
                  <a:tcPr marL="91425" marR="91425" marT="121900" marB="121900">
                    <a:solidFill>
                      <a:srgbClr val="FFF2CC"/>
                    </a:solidFill>
                  </a:tcPr>
                </a:tc>
                <a:tc>
                  <a:txBody>
                    <a:bodyPr/>
                    <a:lstStyle/>
                    <a:p>
                      <a:pPr lvl="0" rtl="0">
                        <a:spcBef>
                          <a:spcPts val="0"/>
                        </a:spcBef>
                        <a:buNone/>
                      </a:pPr>
                      <a:r>
                        <a:rPr lang="en" sz="1600"/>
                        <a:t>Learning Objective 1</a:t>
                      </a:r>
                    </a:p>
                  </a:txBody>
                  <a:tcPr marL="91425" marR="91425" marT="121900" marB="121900">
                    <a:solidFill>
                      <a:srgbClr val="FFF2CC"/>
                    </a:solidFill>
                  </a:tcPr>
                </a:tc>
                <a:tc>
                  <a:txBody>
                    <a:bodyPr/>
                    <a:lstStyle/>
                    <a:p>
                      <a:pPr lvl="0" rtl="0">
                        <a:spcBef>
                          <a:spcPts val="0"/>
                        </a:spcBef>
                        <a:buNone/>
                      </a:pPr>
                      <a:r>
                        <a:rPr lang="en" sz="1600"/>
                        <a:t>Learning Objective 2</a:t>
                      </a:r>
                    </a:p>
                  </a:txBody>
                  <a:tcPr marL="91425" marR="91425" marT="121900" marB="121900">
                    <a:solidFill>
                      <a:srgbClr val="FFF2CC"/>
                    </a:solidFill>
                  </a:tcPr>
                </a:tc>
                <a:tc>
                  <a:txBody>
                    <a:bodyPr/>
                    <a:lstStyle/>
                    <a:p>
                      <a:pPr lvl="0" rtl="0">
                        <a:spcBef>
                          <a:spcPts val="0"/>
                        </a:spcBef>
                        <a:buNone/>
                      </a:pPr>
                      <a:r>
                        <a:rPr lang="en" sz="1600"/>
                        <a:t>Learning Objective 3</a:t>
                      </a:r>
                    </a:p>
                  </a:txBody>
                  <a:tcPr marL="91425" marR="91425" marT="121900" marB="121900">
                    <a:solidFill>
                      <a:srgbClr val="FFF2CC"/>
                    </a:solidFill>
                  </a:tcPr>
                </a:tc>
                <a:tc>
                  <a:txBody>
                    <a:bodyPr/>
                    <a:lstStyle/>
                    <a:p>
                      <a:pPr lvl="0" rtl="0">
                        <a:spcBef>
                          <a:spcPts val="0"/>
                        </a:spcBef>
                        <a:buNone/>
                      </a:pPr>
                      <a:r>
                        <a:rPr lang="en" sz="1600"/>
                        <a:t>Grade</a:t>
                      </a:r>
                    </a:p>
                  </a:txBody>
                  <a:tcPr marL="91425" marR="91425" marT="121900" marB="121900">
                    <a:solidFill>
                      <a:srgbClr val="FFF2CC"/>
                    </a:solidFill>
                  </a:tcPr>
                </a:tc>
              </a:tr>
              <a:tr h="888333">
                <a:tc>
                  <a:txBody>
                    <a:bodyPr/>
                    <a:lstStyle/>
                    <a:p>
                      <a:pPr lvl="0" rtl="0">
                        <a:spcBef>
                          <a:spcPts val="0"/>
                        </a:spcBef>
                        <a:buNone/>
                      </a:pPr>
                      <a:r>
                        <a:rPr lang="en" sz="2400"/>
                        <a:t>Anna</a:t>
                      </a:r>
                    </a:p>
                  </a:txBody>
                  <a:tcPr marL="91425" marR="91425" marT="121900" marB="121900"/>
                </a:tc>
                <a:tc>
                  <a:txBody>
                    <a:bodyPr/>
                    <a:lstStyle/>
                    <a:p>
                      <a:pPr lvl="0" rtl="0">
                        <a:spcBef>
                          <a:spcPts val="0"/>
                        </a:spcBef>
                        <a:buNone/>
                      </a:pPr>
                      <a:r>
                        <a:rPr lang="en" sz="2400"/>
                        <a:t>1</a:t>
                      </a:r>
                    </a:p>
                  </a:txBody>
                  <a:tcPr marL="91425" marR="91425" marT="121900" marB="121900">
                    <a:solidFill>
                      <a:srgbClr val="FF0000"/>
                    </a:solidFill>
                  </a:tcPr>
                </a:tc>
                <a:tc>
                  <a:txBody>
                    <a:bodyPr/>
                    <a:lstStyle/>
                    <a:p>
                      <a:pPr lvl="0" rtl="0">
                        <a:spcBef>
                          <a:spcPts val="0"/>
                        </a:spcBef>
                        <a:buNone/>
                      </a:pPr>
                      <a:r>
                        <a:rPr lang="en" sz="2400"/>
                        <a:t>3</a:t>
                      </a:r>
                    </a:p>
                  </a:txBody>
                  <a:tcPr marL="91425" marR="91425" marT="121900" marB="121900">
                    <a:solidFill>
                      <a:srgbClr val="00FF00"/>
                    </a:solidFill>
                  </a:tcPr>
                </a:tc>
                <a:tc>
                  <a:txBody>
                    <a:bodyPr/>
                    <a:lstStyle/>
                    <a:p>
                      <a:pPr lvl="0" rtl="0">
                        <a:spcBef>
                          <a:spcPts val="0"/>
                        </a:spcBef>
                        <a:buNone/>
                      </a:pPr>
                      <a:r>
                        <a:rPr lang="en" sz="2400"/>
                        <a:t>4</a:t>
                      </a:r>
                    </a:p>
                  </a:txBody>
                  <a:tcPr marL="91425" marR="91425" marT="121900" marB="121900">
                    <a:solidFill>
                      <a:srgbClr val="00FF00"/>
                    </a:solidFill>
                  </a:tcPr>
                </a:tc>
                <a:tc>
                  <a:txBody>
                    <a:bodyPr/>
                    <a:lstStyle/>
                    <a:p>
                      <a:pPr lvl="0" rtl="0">
                        <a:spcBef>
                          <a:spcPts val="0"/>
                        </a:spcBef>
                        <a:buNone/>
                      </a:pPr>
                      <a:r>
                        <a:rPr lang="en" sz="2400"/>
                        <a:t>B-</a:t>
                      </a:r>
                    </a:p>
                  </a:txBody>
                  <a:tcPr marL="91425" marR="91425" marT="121900" marB="121900"/>
                </a:tc>
              </a:tr>
              <a:tr h="888333">
                <a:tc>
                  <a:txBody>
                    <a:bodyPr/>
                    <a:lstStyle/>
                    <a:p>
                      <a:pPr lvl="0" rtl="0">
                        <a:spcBef>
                          <a:spcPts val="0"/>
                        </a:spcBef>
                        <a:buNone/>
                      </a:pPr>
                      <a:r>
                        <a:rPr lang="en" sz="2400"/>
                        <a:t>John</a:t>
                      </a:r>
                    </a:p>
                  </a:txBody>
                  <a:tcPr marL="91425" marR="91425" marT="121900" marB="121900"/>
                </a:tc>
                <a:tc>
                  <a:txBody>
                    <a:bodyPr/>
                    <a:lstStyle/>
                    <a:p>
                      <a:pPr lvl="0" rtl="0">
                        <a:spcBef>
                          <a:spcPts val="0"/>
                        </a:spcBef>
                        <a:buNone/>
                      </a:pPr>
                      <a:r>
                        <a:rPr lang="en" sz="2400"/>
                        <a:t>4</a:t>
                      </a:r>
                    </a:p>
                  </a:txBody>
                  <a:tcPr marL="91425" marR="91425" marT="121900" marB="121900">
                    <a:solidFill>
                      <a:srgbClr val="00FF00"/>
                    </a:solidFill>
                  </a:tcPr>
                </a:tc>
                <a:tc>
                  <a:txBody>
                    <a:bodyPr/>
                    <a:lstStyle/>
                    <a:p>
                      <a:pPr lvl="0" rtl="0">
                        <a:spcBef>
                          <a:spcPts val="0"/>
                        </a:spcBef>
                        <a:buNone/>
                      </a:pPr>
                      <a:r>
                        <a:rPr lang="en" sz="2400"/>
                        <a:t>4</a:t>
                      </a:r>
                    </a:p>
                  </a:txBody>
                  <a:tcPr marL="91425" marR="91425" marT="121900" marB="121900">
                    <a:solidFill>
                      <a:srgbClr val="00FF00"/>
                    </a:solidFill>
                  </a:tcPr>
                </a:tc>
                <a:tc>
                  <a:txBody>
                    <a:bodyPr/>
                    <a:lstStyle/>
                    <a:p>
                      <a:pPr lvl="0" rtl="0">
                        <a:spcBef>
                          <a:spcPts val="0"/>
                        </a:spcBef>
                        <a:buNone/>
                      </a:pPr>
                      <a:r>
                        <a:rPr lang="en" sz="2400"/>
                        <a:t>4</a:t>
                      </a:r>
                    </a:p>
                  </a:txBody>
                  <a:tcPr marL="91425" marR="91425" marT="121900" marB="121900">
                    <a:solidFill>
                      <a:srgbClr val="00FF00"/>
                    </a:solidFill>
                  </a:tcPr>
                </a:tc>
                <a:tc>
                  <a:txBody>
                    <a:bodyPr/>
                    <a:lstStyle/>
                    <a:p>
                      <a:pPr lvl="0" rtl="0">
                        <a:spcBef>
                          <a:spcPts val="0"/>
                        </a:spcBef>
                        <a:buNone/>
                      </a:pPr>
                      <a:r>
                        <a:rPr lang="en" sz="2400"/>
                        <a:t>A</a:t>
                      </a:r>
                    </a:p>
                  </a:txBody>
                  <a:tcPr marL="91425" marR="91425" marT="121900" marB="121900"/>
                </a:tc>
              </a:tr>
              <a:tr h="888333">
                <a:tc>
                  <a:txBody>
                    <a:bodyPr/>
                    <a:lstStyle/>
                    <a:p>
                      <a:pPr lvl="0" rtl="0">
                        <a:spcBef>
                          <a:spcPts val="0"/>
                        </a:spcBef>
                        <a:buNone/>
                      </a:pPr>
                      <a:r>
                        <a:rPr lang="en" sz="2400"/>
                        <a:t>Beth</a:t>
                      </a:r>
                    </a:p>
                  </a:txBody>
                  <a:tcPr marL="91425" marR="91425" marT="121900" marB="121900"/>
                </a:tc>
                <a:tc>
                  <a:txBody>
                    <a:bodyPr/>
                    <a:lstStyle/>
                    <a:p>
                      <a:pPr lvl="0" rtl="0">
                        <a:spcBef>
                          <a:spcPts val="0"/>
                        </a:spcBef>
                        <a:buNone/>
                      </a:pPr>
                      <a:r>
                        <a:rPr lang="en" sz="2400"/>
                        <a:t>2</a:t>
                      </a:r>
                    </a:p>
                  </a:txBody>
                  <a:tcPr marL="91425" marR="91425" marT="121900" marB="121900">
                    <a:solidFill>
                      <a:srgbClr val="FFFF00"/>
                    </a:solidFill>
                  </a:tcPr>
                </a:tc>
                <a:tc>
                  <a:txBody>
                    <a:bodyPr/>
                    <a:lstStyle/>
                    <a:p>
                      <a:pPr lvl="0" rtl="0">
                        <a:spcBef>
                          <a:spcPts val="0"/>
                        </a:spcBef>
                        <a:buNone/>
                      </a:pPr>
                      <a:r>
                        <a:rPr lang="en" sz="2400"/>
                        <a:t>3</a:t>
                      </a:r>
                    </a:p>
                  </a:txBody>
                  <a:tcPr marL="91425" marR="91425" marT="121900" marB="121900">
                    <a:solidFill>
                      <a:srgbClr val="00FF00"/>
                    </a:solidFill>
                  </a:tcPr>
                </a:tc>
                <a:tc>
                  <a:txBody>
                    <a:bodyPr/>
                    <a:lstStyle/>
                    <a:p>
                      <a:pPr lvl="0" rtl="0">
                        <a:spcBef>
                          <a:spcPts val="0"/>
                        </a:spcBef>
                        <a:buNone/>
                      </a:pPr>
                      <a:r>
                        <a:rPr lang="en" sz="2400"/>
                        <a:t>2</a:t>
                      </a:r>
                    </a:p>
                  </a:txBody>
                  <a:tcPr marL="91425" marR="91425" marT="121900" marB="121900">
                    <a:solidFill>
                      <a:srgbClr val="FFFF00"/>
                    </a:solidFill>
                  </a:tcPr>
                </a:tc>
                <a:tc>
                  <a:txBody>
                    <a:bodyPr/>
                    <a:lstStyle/>
                    <a:p>
                      <a:pPr lvl="0" rtl="0">
                        <a:spcBef>
                          <a:spcPts val="0"/>
                        </a:spcBef>
                        <a:buNone/>
                      </a:pPr>
                      <a:r>
                        <a:rPr lang="en" sz="2400"/>
                        <a:t>C</a:t>
                      </a:r>
                    </a:p>
                  </a:txBody>
                  <a:tcPr marL="91425" marR="91425" marT="121900" marB="121900"/>
                </a:tc>
              </a:tr>
            </a:tbl>
          </a:graphicData>
        </a:graphic>
      </p:graphicFrame>
    </p:spTree>
    <p:extLst>
      <p:ext uri="{BB962C8B-B14F-4D97-AF65-F5344CB8AC3E}">
        <p14:creationId xmlns:p14="http://schemas.microsoft.com/office/powerpoint/2010/main" val="882496616"/>
      </p:ext>
    </p:extLst>
  </p:cSld>
  <p:clrMapOvr>
    <a:masterClrMapping/>
  </p:clrMapOvr>
  <p:transition xmlns:p14="http://schemas.microsoft.com/office/powerpoint/2010/mai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prstGeom prst="rect">
            <a:avLst/>
          </a:prstGeom>
        </p:spPr>
        <p:txBody>
          <a:bodyPr lIns="91425" tIns="91425" rIns="91425" bIns="91425" anchor="t" anchorCtr="0">
            <a:noAutofit/>
          </a:bodyPr>
          <a:lstStyle/>
          <a:p>
            <a:pPr lvl="0">
              <a:spcBef>
                <a:spcPts val="0"/>
              </a:spcBef>
              <a:buNone/>
            </a:pPr>
            <a:r>
              <a:rPr lang="en"/>
              <a:t>What is Mastery Based Grading? </a:t>
            </a:r>
          </a:p>
        </p:txBody>
      </p:sp>
      <p:sp>
        <p:nvSpPr>
          <p:cNvPr id="91" name="Shape 91"/>
          <p:cNvSpPr txBox="1">
            <a:spLocks noGrp="1"/>
          </p:cNvSpPr>
          <p:nvPr>
            <p:ph type="body" idx="1"/>
          </p:nvPr>
        </p:nvSpPr>
        <p:spPr>
          <a:xfrm>
            <a:off x="311700" y="2586815"/>
            <a:ext cx="8520600" cy="3505017"/>
          </a:xfrm>
          <a:prstGeom prst="rect">
            <a:avLst/>
          </a:prstGeom>
        </p:spPr>
        <p:txBody>
          <a:bodyPr lIns="91425" tIns="91425" rIns="91425" bIns="91425" anchor="t" anchorCtr="0">
            <a:noAutofit/>
          </a:bodyPr>
          <a:lstStyle/>
          <a:p>
            <a:pPr lvl="0">
              <a:spcBef>
                <a:spcPts val="0"/>
              </a:spcBef>
              <a:buNone/>
            </a:pPr>
            <a:r>
              <a:rPr lang="en-US" dirty="0" smtClean="0"/>
              <a:t>Mastery-Based Grading is a system of reporting student proficiency in a number of specific learning objectives based on the state standards. In each class, the core curriculum is broken down into learning objectives. Students are evaluated on how well they have mastered each of these learning objectives. The student’s grade is a reflection on the mastery level they attain on these learning objectives. </a:t>
            </a:r>
            <a:endParaRPr lang="en" dirty="0"/>
          </a:p>
        </p:txBody>
      </p:sp>
    </p:spTree>
    <p:extLst>
      <p:ext uri="{BB962C8B-B14F-4D97-AF65-F5344CB8AC3E}">
        <p14:creationId xmlns:p14="http://schemas.microsoft.com/office/powerpoint/2010/main" val="2438366741"/>
      </p:ext>
    </p:extLst>
  </p:cSld>
  <p:clrMapOvr>
    <a:masterClrMapping/>
  </p:clrMapOvr>
  <p:transition xmlns:p14="http://schemas.microsoft.com/office/powerpoint/2010/mai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prstGeom prst="rect">
            <a:avLst/>
          </a:prstGeom>
        </p:spPr>
        <p:txBody>
          <a:bodyPr lIns="91425" tIns="91425" rIns="91425" bIns="91425" anchor="t" anchorCtr="0">
            <a:noAutofit/>
          </a:bodyPr>
          <a:lstStyle/>
          <a:p>
            <a:pPr lvl="0" algn="ctr">
              <a:spcBef>
                <a:spcPts val="0"/>
              </a:spcBef>
              <a:buNone/>
            </a:pPr>
            <a:r>
              <a:rPr lang="en-US" dirty="0" smtClean="0"/>
              <a:t>Why </a:t>
            </a:r>
            <a:r>
              <a:rPr lang="en" dirty="0" smtClean="0"/>
              <a:t>Mastery </a:t>
            </a:r>
            <a:r>
              <a:rPr lang="en" dirty="0"/>
              <a:t>Based Grading?</a:t>
            </a:r>
          </a:p>
        </p:txBody>
      </p:sp>
      <p:sp>
        <p:nvSpPr>
          <p:cNvPr id="98" name="Shape 98"/>
          <p:cNvSpPr txBox="1">
            <a:spLocks noGrp="1"/>
          </p:cNvSpPr>
          <p:nvPr>
            <p:ph type="body" idx="1"/>
          </p:nvPr>
        </p:nvSpPr>
        <p:spPr>
          <a:xfrm>
            <a:off x="311700" y="2657136"/>
            <a:ext cx="8520600" cy="3434696"/>
          </a:xfrm>
          <a:prstGeom prst="rect">
            <a:avLst/>
          </a:prstGeom>
        </p:spPr>
        <p:txBody>
          <a:bodyPr lIns="91425" tIns="91425" rIns="91425" bIns="91425" anchor="t" anchorCtr="0">
            <a:noAutofit/>
          </a:bodyPr>
          <a:lstStyle/>
          <a:p>
            <a:pPr lvl="0">
              <a:spcBef>
                <a:spcPts val="0"/>
              </a:spcBef>
              <a:buNone/>
            </a:pPr>
            <a:r>
              <a:rPr lang="en-US" dirty="0" smtClean="0"/>
              <a:t>Educational trends are shifting.</a:t>
            </a:r>
          </a:p>
          <a:p>
            <a:pPr lvl="0">
              <a:spcBef>
                <a:spcPts val="0"/>
              </a:spcBef>
              <a:buNone/>
            </a:pPr>
            <a:endParaRPr lang="en-US" dirty="0"/>
          </a:p>
          <a:p>
            <a:pPr lvl="0">
              <a:spcBef>
                <a:spcPts val="0"/>
              </a:spcBef>
              <a:buNone/>
            </a:pPr>
            <a:r>
              <a:rPr lang="en-US" dirty="0" smtClean="0"/>
              <a:t> In Utah, some districts and other charters are already moving toward Mastery </a:t>
            </a:r>
            <a:r>
              <a:rPr lang="en-US" dirty="0"/>
              <a:t>B</a:t>
            </a:r>
            <a:r>
              <a:rPr lang="en-US" dirty="0" smtClean="0"/>
              <a:t>ased </a:t>
            </a:r>
            <a:r>
              <a:rPr lang="en-US" dirty="0"/>
              <a:t>G</a:t>
            </a:r>
            <a:r>
              <a:rPr lang="en-US" dirty="0" smtClean="0"/>
              <a:t>rading. The benefits for teaching and learning are becoming evident. </a:t>
            </a:r>
            <a:endParaRPr dirty="0"/>
          </a:p>
        </p:txBody>
      </p:sp>
    </p:spTree>
    <p:extLst>
      <p:ext uri="{BB962C8B-B14F-4D97-AF65-F5344CB8AC3E}">
        <p14:creationId xmlns:p14="http://schemas.microsoft.com/office/powerpoint/2010/main" val="611689106"/>
      </p:ext>
    </p:extLst>
  </p:cSld>
  <p:clrMapOvr>
    <a:masterClrMapping/>
  </p:clrMapOvr>
  <p:transition xmlns:p14="http://schemas.microsoft.com/office/powerpoint/2010/mai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311700" y="396830"/>
            <a:ext cx="8520600" cy="763600"/>
          </a:xfrm>
          <a:prstGeom prst="rect">
            <a:avLst/>
          </a:prstGeom>
        </p:spPr>
        <p:txBody>
          <a:bodyPr lIns="91425" tIns="91425" rIns="91425" bIns="91425" anchor="t" anchorCtr="0">
            <a:noAutofit/>
          </a:bodyPr>
          <a:lstStyle/>
          <a:p>
            <a:pPr lvl="0">
              <a:spcBef>
                <a:spcPts val="0"/>
              </a:spcBef>
              <a:buNone/>
            </a:pPr>
            <a:r>
              <a:rPr lang="en" sz="4000" dirty="0"/>
              <a:t>What will it change for my student?</a:t>
            </a:r>
          </a:p>
        </p:txBody>
      </p:sp>
      <p:sp>
        <p:nvSpPr>
          <p:cNvPr id="104" name="Shape 104"/>
          <p:cNvSpPr txBox="1">
            <a:spLocks noGrp="1"/>
          </p:cNvSpPr>
          <p:nvPr>
            <p:ph type="body" idx="1"/>
          </p:nvPr>
        </p:nvSpPr>
        <p:spPr>
          <a:xfrm>
            <a:off x="311700" y="1466468"/>
            <a:ext cx="8520600" cy="5000900"/>
          </a:xfrm>
          <a:prstGeom prst="rect">
            <a:avLst/>
          </a:prstGeom>
        </p:spPr>
        <p:txBody>
          <a:bodyPr lIns="91425" tIns="91425" rIns="91425" bIns="91425" anchor="t" anchorCtr="0">
            <a:noAutofit/>
          </a:bodyPr>
          <a:lstStyle/>
          <a:p>
            <a:pPr marL="571500">
              <a:lnSpc>
                <a:spcPct val="130000"/>
              </a:lnSpc>
            </a:pPr>
            <a:r>
              <a:rPr lang="en" dirty="0"/>
              <a:t>In CORE classes (Math, Science, History, and Language Arts), </a:t>
            </a:r>
            <a:r>
              <a:rPr lang="en-US" dirty="0" smtClean="0"/>
              <a:t>students will be graded off of their proficiency on specific learning objectives. </a:t>
            </a:r>
            <a:endParaRPr lang="en" dirty="0"/>
          </a:p>
          <a:p>
            <a:pPr marL="571500">
              <a:lnSpc>
                <a:spcPct val="130000"/>
              </a:lnSpc>
            </a:pPr>
            <a:r>
              <a:rPr lang="en" dirty="0"/>
              <a:t>Students will be able to take more responsibility for their own learning-Mastery Based Grading will make objectives easier to understand and track. </a:t>
            </a:r>
          </a:p>
          <a:p>
            <a:pPr marL="571500">
              <a:lnSpc>
                <a:spcPct val="130000"/>
              </a:lnSpc>
            </a:pPr>
            <a:r>
              <a:rPr lang="en" dirty="0"/>
              <a:t>Students will have the ability to work in smaller groups with their teachers on the objectives they are struggling with and on their own timeline</a:t>
            </a:r>
            <a:r>
              <a:rPr lang="en" dirty="0" smtClean="0"/>
              <a:t>.</a:t>
            </a:r>
            <a:endParaRPr lang="en" dirty="0"/>
          </a:p>
        </p:txBody>
      </p:sp>
    </p:spTree>
    <p:extLst>
      <p:ext uri="{BB962C8B-B14F-4D97-AF65-F5344CB8AC3E}">
        <p14:creationId xmlns:p14="http://schemas.microsoft.com/office/powerpoint/2010/main" val="1487031996"/>
      </p:ext>
    </p:extLst>
  </p:cSld>
  <p:clrMapOvr>
    <a:masterClrMapping/>
  </p:clrMapOvr>
  <p:transition xmlns:p14="http://schemas.microsoft.com/office/powerpoint/2010/mai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1388</TotalTime>
  <Words>976</Words>
  <Application>Microsoft Macintosh PowerPoint</Application>
  <PresentationFormat>On-screen Show (4:3)</PresentationFormat>
  <Paragraphs>128</Paragraphs>
  <Slides>16</Slides>
  <Notes>14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Executive</vt:lpstr>
      <vt:lpstr>Mastery Based Grading</vt:lpstr>
      <vt:lpstr>Typical Classroom</vt:lpstr>
      <vt:lpstr>What do they really know?  </vt:lpstr>
      <vt:lpstr>Mastery Based Grading Scale</vt:lpstr>
      <vt:lpstr>For example...</vt:lpstr>
      <vt:lpstr>Mastery Based Grading Classroom</vt:lpstr>
      <vt:lpstr>What is Mastery Based Grading? </vt:lpstr>
      <vt:lpstr>Why Mastery Based Grading?</vt:lpstr>
      <vt:lpstr>What will it change for my student?</vt:lpstr>
      <vt:lpstr>What will it change for Parents?</vt:lpstr>
      <vt:lpstr>What will it look like at ELA? </vt:lpstr>
      <vt:lpstr>What will it look like at ELA? </vt:lpstr>
      <vt:lpstr>RISE Time! </vt:lpstr>
      <vt:lpstr>Adjusted Grading Scale for Core Classes</vt:lpstr>
      <vt:lpstr>Class Grade Weighting</vt:lpstr>
      <vt:lpstr>The Bottom Line</vt:lpstr>
    </vt:vector>
  </TitlesOfParts>
  <Company>Early Light Academy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Mastery Based Grading</dc:title>
  <dc:creator>Ally Turley</dc:creator>
  <cp:lastModifiedBy>Administrator</cp:lastModifiedBy>
  <cp:revision>8</cp:revision>
  <dcterms:created xsi:type="dcterms:W3CDTF">2016-05-23T19:34:52Z</dcterms:created>
  <dcterms:modified xsi:type="dcterms:W3CDTF">2016-08-12T16:07:17Z</dcterms:modified>
</cp:coreProperties>
</file>